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64" r:id="rId2"/>
    <p:sldId id="725" r:id="rId3"/>
    <p:sldId id="726" r:id="rId4"/>
    <p:sldId id="727" r:id="rId5"/>
    <p:sldId id="736" r:id="rId6"/>
    <p:sldId id="729" r:id="rId7"/>
    <p:sldId id="730" r:id="rId8"/>
    <p:sldId id="731" r:id="rId9"/>
    <p:sldId id="732" r:id="rId10"/>
    <p:sldId id="735" r:id="rId11"/>
    <p:sldId id="734" r:id="rId12"/>
    <p:sldId id="469" r:id="rId13"/>
    <p:sldId id="479" r:id="rId14"/>
    <p:sldId id="475" r:id="rId15"/>
    <p:sldId id="480" r:id="rId16"/>
    <p:sldId id="502" r:id="rId17"/>
    <p:sldId id="545" r:id="rId18"/>
    <p:sldId id="503" r:id="rId19"/>
    <p:sldId id="481" r:id="rId20"/>
    <p:sldId id="482" r:id="rId21"/>
    <p:sldId id="483" r:id="rId22"/>
    <p:sldId id="484" r:id="rId23"/>
    <p:sldId id="485" r:id="rId24"/>
    <p:sldId id="486" r:id="rId25"/>
    <p:sldId id="504" r:id="rId26"/>
    <p:sldId id="487" r:id="rId27"/>
    <p:sldId id="498" r:id="rId28"/>
    <p:sldId id="506" r:id="rId29"/>
    <p:sldId id="505" r:id="rId30"/>
    <p:sldId id="494" r:id="rId31"/>
    <p:sldId id="495" r:id="rId32"/>
    <p:sldId id="465" r:id="rId33"/>
    <p:sldId id="501" r:id="rId34"/>
    <p:sldId id="507" r:id="rId35"/>
    <p:sldId id="508" r:id="rId36"/>
    <p:sldId id="515" r:id="rId37"/>
    <p:sldId id="488" r:id="rId38"/>
    <p:sldId id="489" r:id="rId39"/>
    <p:sldId id="511" r:id="rId40"/>
    <p:sldId id="490" r:id="rId41"/>
    <p:sldId id="491" r:id="rId42"/>
    <p:sldId id="516" r:id="rId43"/>
    <p:sldId id="500" r:id="rId44"/>
    <p:sldId id="510" r:id="rId45"/>
    <p:sldId id="493" r:id="rId46"/>
    <p:sldId id="512" r:id="rId47"/>
    <p:sldId id="513" r:id="rId48"/>
    <p:sldId id="514" r:id="rId49"/>
    <p:sldId id="492" r:id="rId50"/>
    <p:sldId id="517" r:id="rId51"/>
    <p:sldId id="518" r:id="rId52"/>
    <p:sldId id="522" r:id="rId53"/>
    <p:sldId id="519" r:id="rId54"/>
    <p:sldId id="509" r:id="rId55"/>
    <p:sldId id="520" r:id="rId56"/>
    <p:sldId id="521" r:id="rId57"/>
    <p:sldId id="524" r:id="rId58"/>
    <p:sldId id="525" r:id="rId59"/>
    <p:sldId id="526" r:id="rId60"/>
    <p:sldId id="607" r:id="rId61"/>
    <p:sldId id="608" r:id="rId62"/>
    <p:sldId id="527" r:id="rId63"/>
    <p:sldId id="609" r:id="rId64"/>
    <p:sldId id="566" r:id="rId65"/>
    <p:sldId id="536" r:id="rId66"/>
    <p:sldId id="546" r:id="rId67"/>
    <p:sldId id="579" r:id="rId68"/>
    <p:sldId id="529" r:id="rId69"/>
    <p:sldId id="737" r:id="rId70"/>
    <p:sldId id="548" r:id="rId71"/>
    <p:sldId id="568" r:id="rId72"/>
    <p:sldId id="739" r:id="rId73"/>
    <p:sldId id="740" r:id="rId74"/>
    <p:sldId id="556" r:id="rId75"/>
    <p:sldId id="552" r:id="rId76"/>
    <p:sldId id="549" r:id="rId77"/>
    <p:sldId id="745" r:id="rId78"/>
    <p:sldId id="747" r:id="rId79"/>
    <p:sldId id="748" r:id="rId80"/>
    <p:sldId id="749" r:id="rId81"/>
    <p:sldId id="746" r:id="rId82"/>
    <p:sldId id="561" r:id="rId83"/>
    <p:sldId id="562" r:id="rId84"/>
    <p:sldId id="557" r:id="rId85"/>
    <p:sldId id="558" r:id="rId86"/>
    <p:sldId id="560" r:id="rId87"/>
    <p:sldId id="741" r:id="rId88"/>
    <p:sldId id="742" r:id="rId89"/>
    <p:sldId id="743" r:id="rId90"/>
    <p:sldId id="563" r:id="rId91"/>
    <p:sldId id="744" r:id="rId92"/>
    <p:sldId id="550" r:id="rId93"/>
    <p:sldId id="580" r:id="rId94"/>
    <p:sldId id="551" r:id="rId95"/>
    <p:sldId id="554" r:id="rId96"/>
    <p:sldId id="555" r:id="rId97"/>
    <p:sldId id="590" r:id="rId98"/>
    <p:sldId id="581" r:id="rId99"/>
    <p:sldId id="582" r:id="rId100"/>
    <p:sldId id="583" r:id="rId101"/>
    <p:sldId id="752" r:id="rId102"/>
    <p:sldId id="601" r:id="rId103"/>
    <p:sldId id="606" r:id="rId104"/>
    <p:sldId id="584" r:id="rId105"/>
    <p:sldId id="585" r:id="rId106"/>
    <p:sldId id="586" r:id="rId107"/>
    <p:sldId id="605" r:id="rId108"/>
    <p:sldId id="604" r:id="rId109"/>
    <p:sldId id="603" r:id="rId110"/>
    <p:sldId id="587" r:id="rId111"/>
    <p:sldId id="588" r:id="rId112"/>
    <p:sldId id="600" r:id="rId113"/>
    <p:sldId id="750" r:id="rId114"/>
    <p:sldId id="599" r:id="rId115"/>
    <p:sldId id="589" r:id="rId116"/>
    <p:sldId id="602" r:id="rId117"/>
    <p:sldId id="751" r:id="rId118"/>
    <p:sldId id="753" r:id="rId119"/>
    <p:sldId id="567" r:id="rId120"/>
    <p:sldId id="591" r:id="rId121"/>
    <p:sldId id="592" r:id="rId122"/>
    <p:sldId id="593" r:id="rId123"/>
    <p:sldId id="570" r:id="rId124"/>
    <p:sldId id="569" r:id="rId125"/>
    <p:sldId id="571" r:id="rId126"/>
    <p:sldId id="572" r:id="rId127"/>
    <p:sldId id="574" r:id="rId128"/>
    <p:sldId id="575" r:id="rId129"/>
    <p:sldId id="573" r:id="rId130"/>
    <p:sldId id="577" r:id="rId131"/>
    <p:sldId id="595" r:id="rId132"/>
    <p:sldId id="596" r:id="rId133"/>
    <p:sldId id="594" r:id="rId134"/>
    <p:sldId id="597" r:id="rId135"/>
    <p:sldId id="598" r:id="rId136"/>
    <p:sldId id="613" r:id="rId137"/>
    <p:sldId id="622" r:id="rId138"/>
    <p:sldId id="623" r:id="rId139"/>
    <p:sldId id="624" r:id="rId140"/>
    <p:sldId id="627" r:id="rId141"/>
    <p:sldId id="628" r:id="rId142"/>
    <p:sldId id="625" r:id="rId143"/>
    <p:sldId id="626" r:id="rId144"/>
    <p:sldId id="629" r:id="rId145"/>
    <p:sldId id="630" r:id="rId146"/>
    <p:sldId id="638" r:id="rId147"/>
    <p:sldId id="631" r:id="rId148"/>
    <p:sldId id="632" r:id="rId149"/>
    <p:sldId id="633" r:id="rId150"/>
    <p:sldId id="634" r:id="rId151"/>
    <p:sldId id="635" r:id="rId152"/>
    <p:sldId id="559" r:id="rId153"/>
    <p:sldId id="621" r:id="rId154"/>
    <p:sldId id="611" r:id="rId155"/>
    <p:sldId id="637" r:id="rId156"/>
    <p:sldId id="610" r:id="rId157"/>
    <p:sldId id="645" r:id="rId158"/>
    <p:sldId id="646" r:id="rId159"/>
    <p:sldId id="641" r:id="rId160"/>
    <p:sldId id="636" r:id="rId161"/>
    <p:sldId id="640" r:id="rId162"/>
    <p:sldId id="643" r:id="rId163"/>
    <p:sldId id="650" r:id="rId164"/>
    <p:sldId id="619" r:id="rId165"/>
    <p:sldId id="639" r:id="rId166"/>
    <p:sldId id="642" r:id="rId167"/>
    <p:sldId id="644" r:id="rId168"/>
    <p:sldId id="651" r:id="rId169"/>
    <p:sldId id="648" r:id="rId170"/>
    <p:sldId id="615" r:id="rId171"/>
    <p:sldId id="618" r:id="rId172"/>
    <p:sldId id="660" r:id="rId173"/>
    <p:sldId id="661" r:id="rId174"/>
    <p:sldId id="652" r:id="rId175"/>
    <p:sldId id="654" r:id="rId176"/>
    <p:sldId id="653" r:id="rId177"/>
    <p:sldId id="655" r:id="rId178"/>
    <p:sldId id="657" r:id="rId179"/>
    <p:sldId id="656" r:id="rId180"/>
    <p:sldId id="658" r:id="rId181"/>
    <p:sldId id="659" r:id="rId182"/>
    <p:sldId id="662" r:id="rId183"/>
    <p:sldId id="663" r:id="rId184"/>
    <p:sldId id="664" r:id="rId185"/>
    <p:sldId id="672" r:id="rId186"/>
    <p:sldId id="671" r:id="rId187"/>
    <p:sldId id="673" r:id="rId188"/>
    <p:sldId id="674" r:id="rId189"/>
    <p:sldId id="675" r:id="rId190"/>
    <p:sldId id="676" r:id="rId191"/>
    <p:sldId id="687" r:id="rId192"/>
    <p:sldId id="694" r:id="rId193"/>
    <p:sldId id="695" r:id="rId194"/>
    <p:sldId id="697" r:id="rId195"/>
    <p:sldId id="696" r:id="rId196"/>
    <p:sldId id="677" r:id="rId197"/>
    <p:sldId id="678" r:id="rId198"/>
    <p:sldId id="679" r:id="rId199"/>
    <p:sldId id="668" r:id="rId200"/>
    <p:sldId id="685" r:id="rId201"/>
    <p:sldId id="686" r:id="rId202"/>
    <p:sldId id="698" r:id="rId203"/>
    <p:sldId id="706" r:id="rId204"/>
    <p:sldId id="699" r:id="rId205"/>
    <p:sldId id="688" r:id="rId206"/>
    <p:sldId id="689" r:id="rId207"/>
    <p:sldId id="691" r:id="rId208"/>
    <p:sldId id="690" r:id="rId209"/>
    <p:sldId id="700" r:id="rId210"/>
    <p:sldId id="692" r:id="rId211"/>
    <p:sldId id="693" r:id="rId212"/>
    <p:sldId id="701" r:id="rId213"/>
    <p:sldId id="702" r:id="rId214"/>
    <p:sldId id="703" r:id="rId215"/>
    <p:sldId id="704" r:id="rId216"/>
    <p:sldId id="705" r:id="rId217"/>
    <p:sldId id="707" r:id="rId218"/>
    <p:sldId id="713" r:id="rId219"/>
    <p:sldId id="714" r:id="rId220"/>
    <p:sldId id="715" r:id="rId221"/>
    <p:sldId id="716" r:id="rId222"/>
    <p:sldId id="719" r:id="rId223"/>
    <p:sldId id="724" r:id="rId224"/>
    <p:sldId id="720" r:id="rId225"/>
    <p:sldId id="717" r:id="rId226"/>
    <p:sldId id="718" r:id="rId227"/>
    <p:sldId id="721" r:id="rId228"/>
    <p:sldId id="722" r:id="rId229"/>
    <p:sldId id="723" r:id="rId23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6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415B-BF43-A682-7D29-03B91634A3C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12104-72A4-487E-B860-632F1FF83E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743B-E0E9-61EA-BD11-0E9F8EAF78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F75AE-2538-4976-B09C-58129B91AF88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FFFF9-F256-0709-1EAE-35186C9EED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E24FF-E441-F565-EC4A-C63FBFE8FB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2AEB2B-4AD1-4C20-A1CD-6D940811D27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309686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6081-A421-522B-CC3F-B13307596F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DB6C2-7FDE-0018-7269-4E0F4D540C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83030-C005-CE9D-9031-848553F05BD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12FB98-F429-4075-8124-C6F526C16501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18E78-E030-DFEA-F213-FD6F13E59A1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D313-F419-27BB-38BB-643BEFEF47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6F3F28-239E-433D-BFCA-4846A02F8A1B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90281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4B6EC-D7D3-AC4F-7E1B-4452B46E1A2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65742-C197-30CE-BDAE-107C042F014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4A4CA-F6B6-966D-4189-B501522285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8D7C77-34CD-4247-A5CA-CE5BFDEE3809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5D9E-96E0-5076-5D83-764A9BF7F9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CA7FC-DC04-411A-52E6-E414FABFA7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636390-7612-4D62-9B09-76DF519274E9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23562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B9CC-62B5-92E2-BD27-635DC09930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7E47-860B-8932-9BE1-2A271037F21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B49D4-A70C-6091-4C28-0ADDB0DEBD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2437EB-132D-4CFA-8735-95D5795813A1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56B8C-5F35-4CE6-FAEF-BFC69B8181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0EFC5-04D9-E6C2-0B2E-C1C43AA473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A2B07E-5996-432E-B78B-075D6E025ACF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83590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A70E-361F-043B-21D7-51CAA2E97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0E75D-D2E7-316E-A1EA-634F43E8F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CA40-1915-B304-A4A0-669BF00331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359238-45A2-47C1-8118-0DD067C53AFB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B8EE-A3C9-A474-49E4-40E68964C8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6543-99C1-A0B2-65C0-556C6A60663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6DA8A0-EB44-4D56-9526-39C96C9CAB2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28369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21CF-EC1D-DE53-40B1-F135412ACF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B5DC-51B9-E307-9FDE-5D90F199A7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F082D3-7344-0AAD-BD05-921C4581157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AB189-393C-0EC2-4B9E-B7AFF1B794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E54B6D-9D65-48B0-B495-0C664A975D54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0E262-67A0-8E5E-C47B-28B22C8FCF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CF5AA-C1E1-6811-9C0C-7ADD5B427E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75A996-273C-4D6B-9BBF-432C8EBCE5EC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42776685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E793-CCAA-0137-3861-6CC34C9FAB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39BBA-E1C4-1DDE-8E73-331E9654E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F8640-DCFF-D246-AC4A-FE74D174177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82460-4367-3ED3-E32A-3210FFB5C51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E7152-A6C1-F1A2-6391-233FB24AED9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0EED4-8EEC-39B8-3E1E-F88D87730F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FB90A6-24B1-4A61-B7D9-D23960EE23A4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C8406-5227-D8C3-F214-51BF83966D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405F8-E728-4E3A-F725-F7EEA7CCE0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A2F374-C5DB-40D5-9582-65FBF36A04AD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848278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64CD-4E96-9B02-912A-5D4E2C5FD9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D242A-D2C5-84BC-7DC0-274F3E7D70A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063747-9995-485E-A74B-5773F6087FBC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1ACD7-AF40-56A7-90B3-8E1BB6854C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5E8103-E0A1-48DE-6F2E-591C66EA13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53F8E4-145F-42E6-AE3E-F8C5409BBAE4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59279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CD059E-AE1E-0B33-5E9D-EF5C05C842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97C6EB-82DC-450C-8D4D-0E7210BA6E5F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21525-F70E-E1EA-AC1D-CF1994E61D5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1D08-3CF5-8879-4A60-7E69FD2E9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DB205F-744A-4538-B56C-E3954FA00240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230923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00EC-B29B-5D46-8696-40B067C34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A5B6-C4CD-9F9A-228C-EBD7CA65BAB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5DD14-C442-2270-2E5D-F660FDCA0C1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3DE5F-B573-1CDE-0542-21D121C700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5BE436-E700-4E3C-8FDB-FF348B91A964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4D9EA-4A57-BDBE-024C-8DB604F23C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BADFC-9F07-8827-56AE-4A1DE8B267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E4507D-92E1-45DF-9685-4DF7B3A859C9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361686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F3A7-A8DA-AFBC-4520-93AE7347C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1599A-D0F2-721C-2A92-DF6D07D0A81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-" sz="3200"/>
            </a:lvl1pPr>
          </a:lstStyle>
          <a:p>
            <a:pPr lvl="0"/>
            <a:endParaRPr lang="-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80C0A-CC7F-C840-0DE8-65594BA665D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E8E8D-7B94-8DC2-81C4-7262B193508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AED0FA-C796-4765-B12F-F0FF999F4238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3AAF8-76BD-8642-3C8A-6537B8AA36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-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7887F-2A9A-F123-CEC9-B36357FD47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D4AF82-CFB9-4B9D-BA25-391CA0B045A7}" type="slidenum">
              <a:t>‹#›</a:t>
            </a:fld>
            <a:endParaRPr lang="-"/>
          </a:p>
        </p:txBody>
      </p:sp>
    </p:spTree>
    <p:extLst>
      <p:ext uri="{BB962C8B-B14F-4D97-AF65-F5344CB8AC3E}">
        <p14:creationId xmlns:p14="http://schemas.microsoft.com/office/powerpoint/2010/main" val="1770067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0C8E90-5294-4F4F-E044-156DDB2A4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-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2A62A-9DAA-C09C-CFA6-1A9A9C1B5A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-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12CE-F146-EE87-5151-373D4A6E77C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B4D9143-22FB-4BB1-8763-D9FBBBF52835}" type="datetime1">
              <a:rPr lang="-"/>
              <a:pPr lvl="0"/>
              <a:t>10/09/2024</a:t>
            </a:fld>
            <a:endParaRPr lang="-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1C745-372B-9F40-E26C-BD05C18401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-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1A841-5081-7B12-9BB7-34073C1D43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-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102AC34-EDB5-40A6-8E3A-64377331497B}" type="slidenum">
              <a:t>‹#›</a:t>
            </a:fld>
            <a:endParaRPr lang="-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k8s.io/examples/controllers/nginx-deployment.ya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minikube.sigs.k8s.io/docs/start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jenkins.io/" TargetMode="Externa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nkins.io/download" TargetMode="Externa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www.jenkins.io/download/" TargetMode="Externa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docker.com/docker-for-windows/instal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wsl/install-manual#step-4---download-the-linux-kernel-update-packag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 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164943" y="221969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180890" y="6103150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C51F53-AE18-3F88-AC1D-850A12CED597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BA4A22-9290-9036-114A-F13EE888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456" y="2510235"/>
            <a:ext cx="4207366" cy="3111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DD2E2-4EC6-DBF4-FC07-D88802E20FF1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179331" y="5363318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73503" y="1830340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Dockers and K8s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135B38-16D2-DBD9-EE1C-BC5FAE47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036" y="2610023"/>
            <a:ext cx="6717429" cy="232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01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140E-658D-6778-EE57-4DC2DF77A5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F6EDAA10-2F11-771E-BA52-F0DA3E0750AC}"/>
              </a:ext>
            </a:extLst>
          </p:cNvPr>
          <p:cNvCxnSpPr/>
          <p:nvPr/>
        </p:nvCxnSpPr>
        <p:spPr>
          <a:xfrm>
            <a:off x="4111247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604EF65-1634-00D2-7AB1-440A9DAE6D4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FA8608D-E0E6-55A5-8B16-B411B8954AA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C83D31-A68A-5799-0C94-AE9250EDDE2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9E50FD6-2D17-2D7F-A1DD-F53A3377BFCE}"/>
              </a:ext>
            </a:extLst>
          </p:cNvPr>
          <p:cNvCxnSpPr/>
          <p:nvPr/>
        </p:nvCxnSpPr>
        <p:spPr>
          <a:xfrm>
            <a:off x="4007449" y="4552540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6E02DA4-7A43-74A4-60E0-F026082E8A30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F6B8B4A-6C7C-259C-A3D5-6FB018EA692E}"/>
              </a:ext>
            </a:extLst>
          </p:cNvPr>
          <p:cNvSpPr txBox="1"/>
          <p:nvPr/>
        </p:nvSpPr>
        <p:spPr>
          <a:xfrm>
            <a:off x="4007449" y="1929815"/>
            <a:ext cx="110967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Ingress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81CF8-DF16-9C29-D1FD-FD78FE4B2FE6}"/>
              </a:ext>
            </a:extLst>
          </p:cNvPr>
          <p:cNvSpPr txBox="1"/>
          <p:nvPr/>
        </p:nvSpPr>
        <p:spPr>
          <a:xfrm>
            <a:off x="4111246" y="2414160"/>
            <a:ext cx="67017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Ingress </a:t>
            </a:r>
            <a:r>
              <a:rPr lang="en-US" dirty="0"/>
              <a:t>in Kubernetes is a powerful resource used to manage external access to services within a cluster.</a:t>
            </a:r>
          </a:p>
          <a:p>
            <a:endParaRPr lang="en-US" dirty="0"/>
          </a:p>
          <a:p>
            <a:r>
              <a:rPr lang="en-US" b="1" dirty="0"/>
              <a:t>Ingress</a:t>
            </a:r>
            <a:r>
              <a:rPr lang="en-US" dirty="0"/>
              <a:t> acts as an entry point for HTTP and HTTPS traffic and defines rules for routing that traffic to different services based on the request details.</a:t>
            </a:r>
            <a:endParaRPr lang="LID4096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140E-658D-6778-EE57-4DC2DF77A5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F6EDAA10-2F11-771E-BA52-F0DA3E0750AC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604EF65-1634-00D2-7AB1-440A9DAE6D4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FA8608D-E0E6-55A5-8B16-B411B8954AA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C83D31-A68A-5799-0C94-AE9250EDDE2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9E50FD6-2D17-2D7F-A1DD-F53A3377BFCE}"/>
              </a:ext>
            </a:extLst>
          </p:cNvPr>
          <p:cNvCxnSpPr/>
          <p:nvPr/>
        </p:nvCxnSpPr>
        <p:spPr>
          <a:xfrm>
            <a:off x="4421059" y="6576648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6E02DA4-7A43-74A4-60E0-F026082E8A30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F6B8B4A-6C7C-259C-A3D5-6FB018EA692E}"/>
              </a:ext>
            </a:extLst>
          </p:cNvPr>
          <p:cNvSpPr txBox="1"/>
          <p:nvPr/>
        </p:nvSpPr>
        <p:spPr>
          <a:xfrm>
            <a:off x="4209669" y="1830336"/>
            <a:ext cx="110967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Ingress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26179DAA-BC43-5E6E-8573-C6317B83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57393"/>
            <a:ext cx="4257546" cy="100633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DA242B19-1685-85B2-BC9A-FD839E299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167" y="4614885"/>
            <a:ext cx="3400306" cy="11632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rrow: Down 16">
            <a:extLst>
              <a:ext uri="{FF2B5EF4-FFF2-40B4-BE49-F238E27FC236}">
                <a16:creationId xmlns:a16="http://schemas.microsoft.com/office/drawing/2014/main" id="{0129041F-6127-172F-128F-30A83C9C7875}"/>
              </a:ext>
            </a:extLst>
          </p:cNvPr>
          <p:cNvSpPr/>
          <p:nvPr/>
        </p:nvSpPr>
        <p:spPr>
          <a:xfrm>
            <a:off x="9556110" y="3680139"/>
            <a:ext cx="406103" cy="770116"/>
          </a:xfrm>
          <a:custGeom>
            <a:avLst>
              <a:gd name="f0" fmla="val 15905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+- f8 0 f7"/>
              <a:gd name="f15" fmla="pin 0 f1 10800"/>
              <a:gd name="f16" fmla="pin 0 f0 216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19"/>
              <a:gd name="f27" fmla="+- 21600 0 f20"/>
              <a:gd name="f28" fmla="*/ 0 f21 1"/>
              <a:gd name="f29" fmla="*/ 21600 f21 1"/>
              <a:gd name="f30" fmla="*/ f19 f12 1"/>
              <a:gd name="f31" fmla="*/ f20 f13 1"/>
              <a:gd name="f32" fmla="+- f24 0 f3"/>
              <a:gd name="f33" fmla="+- f25 0 f3"/>
              <a:gd name="f34" fmla="*/ f27 f19 1"/>
              <a:gd name="f35" fmla="*/ f28 1 f21"/>
              <a:gd name="f36" fmla="*/ f29 1 f21"/>
              <a:gd name="f37" fmla="*/ f26 f12 1"/>
              <a:gd name="f38" fmla="*/ f34 1 10800"/>
              <a:gd name="f39" fmla="*/ f35 f13 1"/>
              <a:gd name="f40" fmla="*/ f35 f12 1"/>
              <a:gd name="f41" fmla="*/ f36 f12 1"/>
              <a:gd name="f42" fmla="+- f20 f38 0"/>
              <a:gd name="f43" fmla="*/ f42 f13 1"/>
            </a:gdLst>
            <a:ahLst>
              <a:ahXY gdRefX="f1" minX="f7" maxX="f9" gdRefY="f0" minY="f7" maxY="f8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0" y="f31"/>
              </a:cxn>
              <a:cxn ang="f33">
                <a:pos x="f41" y="f31"/>
              </a:cxn>
            </a:cxnLst>
            <a:rect l="f30" t="f39" r="f37" b="f43"/>
            <a:pathLst>
              <a:path w="21600" h="21600">
                <a:moveTo>
                  <a:pt x="f19" y="f7"/>
                </a:moveTo>
                <a:lnTo>
                  <a:pt x="f19" y="f20"/>
                </a:lnTo>
                <a:lnTo>
                  <a:pt x="f7" y="f20"/>
                </a:lnTo>
                <a:lnTo>
                  <a:pt x="f9" y="f8"/>
                </a:lnTo>
                <a:lnTo>
                  <a:pt x="f8" y="f20"/>
                </a:lnTo>
                <a:lnTo>
                  <a:pt x="f26" y="f20"/>
                </a:lnTo>
                <a:lnTo>
                  <a:pt x="f26" y="f7"/>
                </a:lnTo>
                <a:close/>
              </a:path>
            </a:pathLst>
          </a:custGeom>
          <a:solidFill>
            <a:srgbClr val="E97132"/>
          </a:solidFill>
          <a:ln w="19046" cap="flat">
            <a:solidFill>
              <a:srgbClr val="622C0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3" name="Picture 18">
            <a:extLst>
              <a:ext uri="{FF2B5EF4-FFF2-40B4-BE49-F238E27FC236}">
                <a16:creationId xmlns:a16="http://schemas.microsoft.com/office/drawing/2014/main" id="{32AC9217-7D86-B68F-4C14-450445D2B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834" y="2557393"/>
            <a:ext cx="2731309" cy="3462022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728955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4933-14B4-BC7B-2415-693936FCF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6930615-F1B4-CC90-AE4C-414EC72CA0D0}"/>
              </a:ext>
            </a:extLst>
          </p:cNvPr>
          <p:cNvCxnSpPr/>
          <p:nvPr/>
        </p:nvCxnSpPr>
        <p:spPr>
          <a:xfrm>
            <a:off x="4323200" y="98078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C85986A-D58C-5765-0B19-F325D754597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5A13830-A6BB-14D5-7F99-6E898C36723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8CDA76F-9952-F9B0-2111-19A42683709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5EC7F0B-7C70-2536-CB89-5FE1D1F1DC7B}"/>
              </a:ext>
            </a:extLst>
          </p:cNvPr>
          <p:cNvCxnSpPr/>
          <p:nvPr/>
        </p:nvCxnSpPr>
        <p:spPr>
          <a:xfrm>
            <a:off x="4350349" y="653268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9CC26B5-5192-6973-095B-58D9456C4A51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A89869A-E9D6-9713-DF3F-A484FE88FC6B}"/>
              </a:ext>
            </a:extLst>
          </p:cNvPr>
          <p:cNvSpPr txBox="1"/>
          <p:nvPr/>
        </p:nvSpPr>
        <p:spPr>
          <a:xfrm>
            <a:off x="4323200" y="580680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Ingress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8F097F9-D21A-EB60-7926-884CB5AA3F3B}"/>
              </a:ext>
            </a:extLst>
          </p:cNvPr>
          <p:cNvSpPr txBox="1"/>
          <p:nvPr/>
        </p:nvSpPr>
        <p:spPr>
          <a:xfrm>
            <a:off x="4630436" y="1229787"/>
            <a:ext cx="6097466" cy="50475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apiVersion: networking.k8s.io/v1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kind: Ingress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name: example-ingress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rules: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- host: example.com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http: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paths: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- path: /app1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pathType: Prefix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backend: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service: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  name: </a:t>
            </a:r>
            <a:r>
              <a:rPr lang="-" sz="14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service1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  port: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    number: 80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- path: /app2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pathType: Prefix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backend: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service: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  name: </a:t>
            </a:r>
            <a:r>
              <a:rPr lang="-" sz="14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service2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  port: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        number: 80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7558E-A4C3-D109-4C2D-8BF7977C0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08409AE-82B4-2ADE-E27D-36D7AFA6E0CE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6A70604-306E-A71D-E1E2-00EC2AFBC31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09B2A4C-1CF7-963A-4AD2-9EF84B6281A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F13B634-FA2E-1AD1-C7DE-1BF0F7E2AD9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37447FB-02C7-3B6F-E701-BE9CED9FB204}"/>
              </a:ext>
            </a:extLst>
          </p:cNvPr>
          <p:cNvCxnSpPr/>
          <p:nvPr/>
        </p:nvCxnSpPr>
        <p:spPr>
          <a:xfrm>
            <a:off x="4350349" y="655906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4C40572-0059-E10F-D65D-BF092FEE4860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5CA4F8B-CC7E-4826-C689-F834DC5C86FD}"/>
              </a:ext>
            </a:extLst>
          </p:cNvPr>
          <p:cNvSpPr txBox="1"/>
          <p:nvPr/>
        </p:nvSpPr>
        <p:spPr>
          <a:xfrm>
            <a:off x="4209669" y="1830336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Config Map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15CCB0B5-A4DF-AB8A-37E8-FAA77BE643F7}"/>
              </a:ext>
            </a:extLst>
          </p:cNvPr>
          <p:cNvSpPr txBox="1"/>
          <p:nvPr/>
        </p:nvSpPr>
        <p:spPr>
          <a:xfrm>
            <a:off x="4288801" y="2351964"/>
            <a:ext cx="7106031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ConfigMap is an API resource used to store configuration data in key-value pairs that can be consumed by other parts of the system, such as pods or other resources.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ConfigMaps provide a way to decouple configuration artifacts from container images, allowing for easier management and customization of application configurations.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ConfigMaps can store configuration data in the form of key-value pairs or as entire configuration files.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This data can include environment variables, command-line arguments, configuration files, or any other type of configuration needed by your application.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4E15F-AC62-28BF-6BCE-44BDF867F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68F3243-9791-8E90-F079-31A4908F5314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81E9E18-E94F-9A33-128A-E785951AA58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A510C4-BEBA-6FC8-3243-1A4CE781692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FAE092-E6C9-7086-BFB6-8B348BA7851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865552F-B1C6-5BAC-0089-1B27BC4AD235}"/>
              </a:ext>
            </a:extLst>
          </p:cNvPr>
          <p:cNvCxnSpPr/>
          <p:nvPr/>
        </p:nvCxnSpPr>
        <p:spPr>
          <a:xfrm>
            <a:off x="4421059" y="6576648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2C172FFD-DC8A-E85D-1316-2E4622FC3738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806D31D-CD3D-D9D1-2AC8-82C69F7A0884}"/>
              </a:ext>
            </a:extLst>
          </p:cNvPr>
          <p:cNvSpPr txBox="1"/>
          <p:nvPr/>
        </p:nvSpPr>
        <p:spPr>
          <a:xfrm>
            <a:off x="4209669" y="1830336"/>
            <a:ext cx="158445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Config Map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56B83DD-8F93-D0E5-01C8-B923026F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33" y="2728167"/>
            <a:ext cx="2734037" cy="347677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79333FCD-32D9-FF35-251F-43F623F7F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749" y="2616930"/>
            <a:ext cx="2734037" cy="35880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Arrow: Right 14">
            <a:extLst>
              <a:ext uri="{FF2B5EF4-FFF2-40B4-BE49-F238E27FC236}">
                <a16:creationId xmlns:a16="http://schemas.microsoft.com/office/drawing/2014/main" id="{11A3DBE6-8B96-2DD5-D7AD-0056AF6550C0}"/>
              </a:ext>
            </a:extLst>
          </p:cNvPr>
          <p:cNvSpPr/>
          <p:nvPr/>
        </p:nvSpPr>
        <p:spPr>
          <a:xfrm>
            <a:off x="6840416" y="4123596"/>
            <a:ext cx="1459519" cy="489167"/>
          </a:xfrm>
          <a:custGeom>
            <a:avLst>
              <a:gd name="f0" fmla="val 1798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E97132"/>
          </a:solidFill>
          <a:ln w="19046" cap="flat">
            <a:solidFill>
              <a:srgbClr val="622C0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757E-5926-4D88-E12F-DB9A0177A4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53C7922-7000-8758-A8FD-B8BB083FCE58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402534B-8071-3A7D-F36E-7ECE3CDE446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7B760E-4382-D905-E609-CFC5BE283BD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193A5B3-4AC5-A68C-B5B0-3B06260E344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51350C7-E00F-BEA3-11CE-E97DAA9D0AF3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24C7E39-E007-CE9C-1462-80661D46776B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75021B0-9595-860D-E63E-E83534C5762F}"/>
              </a:ext>
            </a:extLst>
          </p:cNvPr>
          <p:cNvSpPr txBox="1"/>
          <p:nvPr/>
        </p:nvSpPr>
        <p:spPr>
          <a:xfrm>
            <a:off x="4209669" y="1830336"/>
            <a:ext cx="158445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Config Map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EDB6844C-2F5E-A7E3-BE91-6F03D132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131" y="2393624"/>
            <a:ext cx="6623008" cy="394561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3D30-CEFD-AD38-10A4-EE8476202F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EB2442B-E79F-ED6F-75D7-2EE93D5426E5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C07EA6F-0549-4F17-7854-6B7456D6981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2F7639-4D2A-4F66-B872-CC350220ACF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9CA3D5E-9DF8-A686-26DB-9410D54DC2E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B924C9A-938F-9798-AF4C-D1B722816EA9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B470347-76B0-124F-049D-AC5B4975946B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F337777-B19F-866C-E030-ABFEFACF9DBF}"/>
              </a:ext>
            </a:extLst>
          </p:cNvPr>
          <p:cNvSpPr txBox="1"/>
          <p:nvPr/>
        </p:nvSpPr>
        <p:spPr>
          <a:xfrm>
            <a:off x="4209669" y="1830336"/>
            <a:ext cx="158445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Config Map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EE486FD2-A60F-1769-11DE-125BD21C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801" y="2482184"/>
            <a:ext cx="3910513" cy="37224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E811-4D22-3657-49B8-3120246C61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6F5816D-0F10-EF7F-EC64-109F93A4381E}"/>
              </a:ext>
            </a:extLst>
          </p:cNvPr>
          <p:cNvCxnSpPr/>
          <p:nvPr/>
        </p:nvCxnSpPr>
        <p:spPr>
          <a:xfrm>
            <a:off x="4130545" y="9967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56772AB-8CBD-3446-7C29-C9C6DB1C6CA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17A073-E1FA-8D70-36BA-6DA89BE9367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DDCD8A1-2C06-DAFD-F969-1859CEDB470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C29E8D8-FBA7-C082-16E1-3D3DE4BA8FD6}"/>
              </a:ext>
            </a:extLst>
          </p:cNvPr>
          <p:cNvCxnSpPr/>
          <p:nvPr/>
        </p:nvCxnSpPr>
        <p:spPr>
          <a:xfrm>
            <a:off x="4350349" y="655906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6AB04AF-8ABC-CB21-AFEA-1E174F8145BB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DFBDAA9-3A90-09E4-67E1-015FC1394EAB}"/>
              </a:ext>
            </a:extLst>
          </p:cNvPr>
          <p:cNvSpPr txBox="1"/>
          <p:nvPr/>
        </p:nvSpPr>
        <p:spPr>
          <a:xfrm>
            <a:off x="4130545" y="651528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Config Map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F1522C4-DC94-8A31-2121-CBE618B1218C}"/>
              </a:ext>
            </a:extLst>
          </p:cNvPr>
          <p:cNvSpPr txBox="1"/>
          <p:nvPr/>
        </p:nvSpPr>
        <p:spPr>
          <a:xfrm>
            <a:off x="4350349" y="1305799"/>
            <a:ext cx="6766294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1.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kubectl create </a:t>
            </a:r>
            <a:r>
              <a:rPr lang="-" sz="1600" b="0" i="0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configmap</a:t>
            </a:r>
            <a:r>
              <a:rPr lang="-" sz="16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my-config --from-literal=key1=value1 --from-literal=key2=value2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E641F3C3-1957-A117-0AFC-DE76B89A2D5C}"/>
              </a:ext>
            </a:extLst>
          </p:cNvPr>
          <p:cNvSpPr txBox="1"/>
          <p:nvPr/>
        </p:nvSpPr>
        <p:spPr>
          <a:xfrm>
            <a:off x="4875623" y="3066270"/>
            <a:ext cx="4607310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apiVersion: 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kind: ConfigMap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name: </a:t>
            </a:r>
            <a:r>
              <a:rPr lang="-" sz="1200" b="0" i="0" u="none" strike="noStrike" kern="0" cap="none" spc="0" baseline="0" dirty="0">
                <a:solidFill>
                  <a:srgbClr val="C04F15"/>
                </a:solidFill>
                <a:uFillTx/>
                <a:latin typeface="Nunito" pitchFamily="2"/>
              </a:rPr>
              <a:t>example-configmap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# Key-value pairs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database_url: "mysql://username:password@hostname:port/database"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api_key: "abc123"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log_level: "debug"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# Configuration file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config.ini: |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  [server]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  port = 8080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  host = localhost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  [database]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  engine = mysql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  dbname = mydatabase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FE1598A3-5F04-C2FD-1828-28BB4175EAF4}"/>
              </a:ext>
            </a:extLst>
          </p:cNvPr>
          <p:cNvSpPr txBox="1"/>
          <p:nvPr/>
        </p:nvSpPr>
        <p:spPr>
          <a:xfrm>
            <a:off x="4130545" y="2632639"/>
            <a:ext cx="6097466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2. kubectl apply -f </a:t>
            </a:r>
            <a:r>
              <a:rPr lang="en-US" sz="1600" b="0" i="0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example-configmap.yaml</a:t>
            </a:r>
            <a:endParaRPr lang="-" sz="1600" b="0" i="0" u="none" strike="noStrike" kern="0" cap="none" spc="0" baseline="0">
              <a:solidFill>
                <a:srgbClr val="C04F15"/>
              </a:solidFill>
              <a:uFillTx/>
              <a:latin typeface="Nunito" pitchFamily="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F73F-7B43-7521-0553-FCDFB7DAF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B77A9EB-C74B-5C6F-D3D4-1136AB9ED3F6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AAB9AAD-080F-6D6A-0395-94CFA46CA1C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5EEDEDB-D431-B0B5-6C9B-1EB473D2167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011500-9CB7-9867-36FD-AEECA60B8AA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BA3A826-FD29-E87E-5EFB-039CFEA0D510}"/>
              </a:ext>
            </a:extLst>
          </p:cNvPr>
          <p:cNvCxnSpPr/>
          <p:nvPr/>
        </p:nvCxnSpPr>
        <p:spPr>
          <a:xfrm>
            <a:off x="4455862" y="5908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0AF214F-09D7-7780-F154-DFF6FCDADC3B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9405D9A-D1EA-06E5-8F09-4F03877C55CB}"/>
              </a:ext>
            </a:extLst>
          </p:cNvPr>
          <p:cNvSpPr txBox="1"/>
          <p:nvPr/>
        </p:nvSpPr>
        <p:spPr>
          <a:xfrm>
            <a:off x="4209669" y="1830336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Secret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5DF219A9-DE89-D05A-BE55-DD8B96B140D1}"/>
              </a:ext>
            </a:extLst>
          </p:cNvPr>
          <p:cNvSpPr txBox="1"/>
          <p:nvPr/>
        </p:nvSpPr>
        <p:spPr>
          <a:xfrm>
            <a:off x="4288801" y="2351964"/>
            <a:ext cx="7106031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Secret is an object that allows you to store and manage sensitive information, such as passwords, OAuth tokens, SSH keys, and other types of data, securely within your cluster.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Secrets are often used to pass sensitive data to pods or containers securely, without exposing it in the pod specification or in the Docker image.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Secrets are encoded in Base64 encoding when they are stored within Kubernetes, but they are not encrypted by default.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AFC0-4684-F1F5-DE06-B4B73FFD0B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8062D2B-6A83-2A68-302B-94AA08EC062C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EE9011B-2F11-436F-00DF-D846905BFD2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90F8B32-BB52-7F21-CDA3-68DBE86F036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ED53A00-4A26-87C9-B329-E096545A286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BC04525-7379-6C8A-E277-9D0A270D1709}"/>
              </a:ext>
            </a:extLst>
          </p:cNvPr>
          <p:cNvCxnSpPr/>
          <p:nvPr/>
        </p:nvCxnSpPr>
        <p:spPr>
          <a:xfrm>
            <a:off x="4106981" y="440494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427222D-E73F-93CB-8D13-AF7223C5925C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00F3D85-9914-493D-8D0B-8D7765537FCB}"/>
              </a:ext>
            </a:extLst>
          </p:cNvPr>
          <p:cNvSpPr txBox="1"/>
          <p:nvPr/>
        </p:nvSpPr>
        <p:spPr>
          <a:xfrm>
            <a:off x="4209669" y="1830336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Secret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190955E-0B70-9E4B-A088-91F8C67393A0}"/>
              </a:ext>
            </a:extLst>
          </p:cNvPr>
          <p:cNvSpPr txBox="1"/>
          <p:nvPr/>
        </p:nvSpPr>
        <p:spPr>
          <a:xfrm>
            <a:off x="4610596" y="2769644"/>
            <a:ext cx="609746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kubectl create </a:t>
            </a:r>
            <a:r>
              <a:rPr lang="-" sz="1800" b="0" i="0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secret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generic my-secret \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 --from-literal=</a:t>
            </a:r>
            <a:r>
              <a:rPr lang="-" sz="1800" b="0" i="0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username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=myuser \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 --from-literal=</a:t>
            </a:r>
            <a:r>
              <a:rPr lang="-" sz="1800" b="0" i="0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password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=mypassword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251289" y="6660103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73503" y="1830340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Dockers and K8s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E74180-5FD3-27FA-D6AD-440BB522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555" y="2977774"/>
            <a:ext cx="58769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570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8A2C-CFE1-BC84-657F-67111E22D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7E6008D-5FE1-5335-AA16-E3842FD18D2E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4990292-0831-9087-4130-6B45932D695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1B44E6-697A-E1CE-4FDA-BF62C07ADA7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0DD4419-8553-F166-F8B7-C1479D818BF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1929CF7-3119-8F8F-606D-EAB21E7BF70D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AFB210A-3AF0-D26D-0BA7-AD9BD281C232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408C5CC-572F-6EE9-AEA0-0D41782C03E0}"/>
              </a:ext>
            </a:extLst>
          </p:cNvPr>
          <p:cNvSpPr txBox="1"/>
          <p:nvPr/>
        </p:nvSpPr>
        <p:spPr>
          <a:xfrm>
            <a:off x="4209669" y="1830336"/>
            <a:ext cx="158445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Secret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85E2ACB-86EE-D8D8-5A37-3723E83F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69" y="2636526"/>
            <a:ext cx="4115897" cy="34137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1CB8-96B0-0E7E-2007-A3F0D29947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608935F-CC65-82EC-332A-4D766CAC6435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DACD097-978E-B75E-A88E-92CAFC5FB61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B74A6F1-63F0-6B7E-D9DC-FC3C6CAA2A4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F743C6E-1C59-59E3-57A7-B345F3239F3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887AEC4-81BA-E0A3-B2B0-B0DE38AFAD77}"/>
              </a:ext>
            </a:extLst>
          </p:cNvPr>
          <p:cNvCxnSpPr/>
          <p:nvPr/>
        </p:nvCxnSpPr>
        <p:spPr>
          <a:xfrm>
            <a:off x="4455862" y="5908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831A32D-FC39-BF52-60C4-2EFCBEAF9BAE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399DBE3-6E6D-E2E2-B597-BF810C86CD32}"/>
              </a:ext>
            </a:extLst>
          </p:cNvPr>
          <p:cNvSpPr txBox="1"/>
          <p:nvPr/>
        </p:nvSpPr>
        <p:spPr>
          <a:xfrm>
            <a:off x="4209669" y="1830336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B389AC0D-2758-F383-1E1F-B10EF9DAD999}"/>
              </a:ext>
            </a:extLst>
          </p:cNvPr>
          <p:cNvSpPr txBox="1"/>
          <p:nvPr/>
        </p:nvSpPr>
        <p:spPr>
          <a:xfrm>
            <a:off x="4288801" y="2351964"/>
            <a:ext cx="7106031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Volume is a directory accessible to all containers running in a pod.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Volume provides a way for containers within the same pod to share data and state.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Volumes in Kubernetes are typically associated with a pod and persist beyond the lifecycle of any individual container within that pod.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Volumes offer various types and sources for storing data, including local storage, cloud provider storage, network storage</a:t>
            </a: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45E6-E864-643A-25B4-66101ED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B1D5F8C-5C8D-D7BD-9E46-C157CEAAB34C}"/>
              </a:ext>
            </a:extLst>
          </p:cNvPr>
          <p:cNvCxnSpPr/>
          <p:nvPr/>
        </p:nvCxnSpPr>
        <p:spPr>
          <a:xfrm>
            <a:off x="4075709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C606296-F876-CEA7-FF51-6D23035CD16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7402C6-29E9-0288-9E69-572C0DEEA1B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9A0995-677A-3024-5C8F-BD5687AEED2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8A661D7-DCF4-9425-8D48-C24C5A1AF04C}"/>
              </a:ext>
            </a:extLst>
          </p:cNvPr>
          <p:cNvCxnSpPr/>
          <p:nvPr/>
        </p:nvCxnSpPr>
        <p:spPr>
          <a:xfrm>
            <a:off x="4530774" y="675257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B32CD08-7261-612F-4E2C-C5785908B9C8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8112843-0D92-5DEB-4410-AE0B02D7CD45}"/>
              </a:ext>
            </a:extLst>
          </p:cNvPr>
          <p:cNvSpPr txBox="1"/>
          <p:nvPr/>
        </p:nvSpPr>
        <p:spPr>
          <a:xfrm>
            <a:off x="4007449" y="1876404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5ED41AB-9C89-4112-491F-BDD3478A1863}"/>
              </a:ext>
            </a:extLst>
          </p:cNvPr>
          <p:cNvSpPr txBox="1"/>
          <p:nvPr/>
        </p:nvSpPr>
        <p:spPr>
          <a:xfrm>
            <a:off x="4075709" y="2276518"/>
            <a:ext cx="7106031" cy="4524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EmptyDir (VC)</a:t>
            </a: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: 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is initially empty and is created when a pod is assigned to a node.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It exists if that pod is running on that node and can be used to share data between containers in the same pod.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 dirty="0">
              <a:solidFill>
                <a:srgbClr val="000000"/>
              </a:solidFill>
              <a:latin typeface="+mj-lt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2. Secret (VC): 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Secret volumes are used to pass sensitive information, such as passwords, OAuth tokens, and SSH keys, to pods. 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Secrets are stored as files in a volume, which can then be mounted into containers.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kern="0" dirty="0">
              <a:solidFill>
                <a:srgbClr val="000000"/>
              </a:solidFill>
              <a:latin typeface="+mj-lt"/>
            </a:endParaRP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3. ConfigMap (VC): 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are used to inject configuration data into pods. 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They store non-sensitive data in key-value pairs, which can be consumed by applications running in the pod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45E6-E864-643A-25B4-66101ED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B1D5F8C-5C8D-D7BD-9E46-C157CEAAB34C}"/>
              </a:ext>
            </a:extLst>
          </p:cNvPr>
          <p:cNvCxnSpPr/>
          <p:nvPr/>
        </p:nvCxnSpPr>
        <p:spPr>
          <a:xfrm>
            <a:off x="4075709" y="22210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C606296-F876-CEA7-FF51-6D23035CD16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7402C6-29E9-0288-9E69-572C0DEEA1B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9A0995-677A-3024-5C8F-BD5687AEED2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8A661D7-DCF4-9425-8D48-C24C5A1AF04C}"/>
              </a:ext>
            </a:extLst>
          </p:cNvPr>
          <p:cNvCxnSpPr/>
          <p:nvPr/>
        </p:nvCxnSpPr>
        <p:spPr>
          <a:xfrm>
            <a:off x="4708327" y="67437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B32CD08-7261-612F-4E2C-C5785908B9C8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8112843-0D92-5DEB-4410-AE0B02D7CD45}"/>
              </a:ext>
            </a:extLst>
          </p:cNvPr>
          <p:cNvSpPr txBox="1"/>
          <p:nvPr/>
        </p:nvSpPr>
        <p:spPr>
          <a:xfrm>
            <a:off x="4024942" y="1889305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75ED41AB-9C89-4112-491F-BDD3478A1863}"/>
              </a:ext>
            </a:extLst>
          </p:cNvPr>
          <p:cNvSpPr txBox="1"/>
          <p:nvPr/>
        </p:nvSpPr>
        <p:spPr>
          <a:xfrm>
            <a:off x="4301041" y="2357803"/>
            <a:ext cx="6938089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PersistentVolumeClaim (PVC):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1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kern="0" dirty="0">
                <a:solidFill>
                  <a:srgbClr val="000000"/>
                </a:solidFill>
                <a:latin typeface="+mj-lt"/>
              </a:rPr>
              <a:t>I</a:t>
            </a:r>
            <a:r>
              <a:rPr lang="en-US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s a request for storage by a pod. </a:t>
            </a: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latin typeface="+mj-lt"/>
              </a:rPr>
              <a:t>Is  created by an administrator and are part of the cluster's storage resources.</a:t>
            </a: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latin typeface="+mj-lt"/>
              </a:rPr>
              <a:t>Users can request storage by creating a </a:t>
            </a:r>
            <a:r>
              <a:rPr lang="it-IT" dirty="0">
                <a:latin typeface="+mj-lt"/>
              </a:rPr>
              <a:t>(PVC) without </a:t>
            </a:r>
            <a:r>
              <a:rPr lang="en-US" dirty="0">
                <a:latin typeface="+mj-lt"/>
              </a:rPr>
              <a:t>caring to the storage technology.</a:t>
            </a: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latin typeface="+mj-lt"/>
              </a:rPr>
              <a:t>PVs are typically used for long-term data storage, like databases, filesystems, or any stateful workload</a:t>
            </a:r>
            <a:endParaRPr lang="en-US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74740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8193-9F6C-8C8B-0D34-0A7FB4DB6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7977D16-14A3-C9DA-8221-B8D4A60D9D22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4C30EBC-4C50-E5B8-C801-679293536DE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E43926-62BE-8822-BF92-E8F8CD4F36B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9F4CAE9-0FD5-86A4-4D3A-86678BEE1A89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77B5B65-0753-1C28-06E6-B7DD952B5A1B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B36ACB4-F59D-4CFD-FFDE-DED42C4FA1D5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F0F792B-4031-090B-BD71-5C18C1F8D5D7}"/>
              </a:ext>
            </a:extLst>
          </p:cNvPr>
          <p:cNvSpPr txBox="1"/>
          <p:nvPr/>
        </p:nvSpPr>
        <p:spPr>
          <a:xfrm>
            <a:off x="4209669" y="1830336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AFF337C1-318B-87CB-C587-E09C64D9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89" y="2473351"/>
            <a:ext cx="2458190" cy="37190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344B213-8F8B-47E7-8427-B061F531EB67}"/>
              </a:ext>
            </a:extLst>
          </p:cNvPr>
          <p:cNvSpPr txBox="1"/>
          <p:nvPr/>
        </p:nvSpPr>
        <p:spPr>
          <a:xfrm>
            <a:off x="7307025" y="3446583"/>
            <a:ext cx="4474671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Problem : </a:t>
            </a:r>
            <a:b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</a:b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if the db container crashed / shutdown , means data lose 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D66D-0D71-349C-9A10-E663137DD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32976D4-C709-8EE9-A725-8238297C2C26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1FD8DA7-A6FD-6A91-8ADF-2AE516887A1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EBA62E-AA07-6395-14D9-47BCB8242C4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FE880CA-6343-B5CF-8A5B-ADF35F7BE69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D189CF1-981D-119D-CF0F-9FA116FEDA97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6264C96-3C27-AC5F-13AC-A14CFB04B826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8D509D1-4ABE-15DA-EB6F-09E27CD2E42C}"/>
              </a:ext>
            </a:extLst>
          </p:cNvPr>
          <p:cNvSpPr txBox="1"/>
          <p:nvPr/>
        </p:nvSpPr>
        <p:spPr>
          <a:xfrm>
            <a:off x="4209669" y="1830336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AE9C4A60-EA51-5E63-338D-DB2608EE73BA}"/>
              </a:ext>
            </a:extLst>
          </p:cNvPr>
          <p:cNvSpPr txBox="1"/>
          <p:nvPr/>
        </p:nvSpPr>
        <p:spPr>
          <a:xfrm>
            <a:off x="4322131" y="2307973"/>
            <a:ext cx="621984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Solution :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F89030-18E6-50F6-717B-CD95E7B3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2" y="2677308"/>
            <a:ext cx="6073289" cy="35644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97608-11D1-4B76-C6F4-2953FE3BE6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2A4D620-79FD-4530-BDBA-3C26BA43B7BB}"/>
              </a:ext>
            </a:extLst>
          </p:cNvPr>
          <p:cNvCxnSpPr/>
          <p:nvPr/>
        </p:nvCxnSpPr>
        <p:spPr>
          <a:xfrm>
            <a:off x="4242761" y="222051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BF62197-E58A-442C-437F-16E07BD0290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F99DD8-A6E6-57BB-48E8-15D63761B5A3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B082300-ABA3-BB7D-5D89-92ECCD237E6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BD79294-344F-B821-96CC-DF7E6C162DED}"/>
              </a:ext>
            </a:extLst>
          </p:cNvPr>
          <p:cNvCxnSpPr/>
          <p:nvPr/>
        </p:nvCxnSpPr>
        <p:spPr>
          <a:xfrm>
            <a:off x="4708327" y="67437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1A16EA4-394C-8C12-AE05-506F6B22D4E3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438DC4D-4003-FEA7-A6D5-8E992E591B3D}"/>
              </a:ext>
            </a:extLst>
          </p:cNvPr>
          <p:cNvSpPr txBox="1"/>
          <p:nvPr/>
        </p:nvSpPr>
        <p:spPr>
          <a:xfrm>
            <a:off x="4304309" y="1807284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99C047F-1411-6398-3B51-387DFAA468B8}"/>
              </a:ext>
            </a:extLst>
          </p:cNvPr>
          <p:cNvSpPr txBox="1"/>
          <p:nvPr/>
        </p:nvSpPr>
        <p:spPr>
          <a:xfrm>
            <a:off x="5099727" y="2623916"/>
            <a:ext cx="6097466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apiVersion: 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kind: Pod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name: example-pod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containers: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- name: my-container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image: nginx:latest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    </a:t>
            </a:r>
            <a:r>
              <a:rPr lang="-" sz="1800" b="1" i="0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volumeMounts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- name: data-volume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  mountPath: /data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</a:t>
            </a:r>
            <a:r>
              <a:rPr lang="-" sz="1800" b="1" i="0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volumes</a:t>
            </a:r>
            <a:r>
              <a:rPr lang="-" sz="1800" b="0" i="0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- name: data-volume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   </a:t>
            </a:r>
            <a:r>
              <a:rPr lang="-" sz="1800" b="0" i="1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emptyDir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: {}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45E6-E864-643A-25B4-66101ED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B1D5F8C-5C8D-D7BD-9E46-C157CEAAB34C}"/>
              </a:ext>
            </a:extLst>
          </p:cNvPr>
          <p:cNvCxnSpPr/>
          <p:nvPr/>
        </p:nvCxnSpPr>
        <p:spPr>
          <a:xfrm>
            <a:off x="4075709" y="22210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C606296-F876-CEA7-FF51-6D23035CD16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7402C6-29E9-0288-9E69-572C0DEEA1B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9A0995-677A-3024-5C8F-BD5687AEED2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8A661D7-DCF4-9425-8D48-C24C5A1AF04C}"/>
              </a:ext>
            </a:extLst>
          </p:cNvPr>
          <p:cNvCxnSpPr/>
          <p:nvPr/>
        </p:nvCxnSpPr>
        <p:spPr>
          <a:xfrm>
            <a:off x="4143734" y="434673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B32CD08-7261-612F-4E2C-C5785908B9C8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8112843-0D92-5DEB-4410-AE0B02D7CD45}"/>
              </a:ext>
            </a:extLst>
          </p:cNvPr>
          <p:cNvSpPr txBox="1"/>
          <p:nvPr/>
        </p:nvSpPr>
        <p:spPr>
          <a:xfrm>
            <a:off x="4024942" y="1889305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958F86-25D4-3AF3-DC3A-3A4B62DD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42" y="2390948"/>
            <a:ext cx="6838667" cy="159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211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45E6-E864-643A-25B4-66101ED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B1D5F8C-5C8D-D7BD-9E46-C157CEAAB34C}"/>
              </a:ext>
            </a:extLst>
          </p:cNvPr>
          <p:cNvCxnSpPr/>
          <p:nvPr/>
        </p:nvCxnSpPr>
        <p:spPr>
          <a:xfrm>
            <a:off x="4075709" y="22210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C606296-F876-CEA7-FF51-6D23035CD16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7402C6-29E9-0288-9E69-572C0DEEA1B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A9A0995-677A-3024-5C8F-BD5687AEED2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8A661D7-DCF4-9425-8D48-C24C5A1AF04C}"/>
              </a:ext>
            </a:extLst>
          </p:cNvPr>
          <p:cNvCxnSpPr/>
          <p:nvPr/>
        </p:nvCxnSpPr>
        <p:spPr>
          <a:xfrm>
            <a:off x="4339664" y="654839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B32CD08-7261-612F-4E2C-C5785908B9C8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8112843-0D92-5DEB-4410-AE0B02D7CD45}"/>
              </a:ext>
            </a:extLst>
          </p:cNvPr>
          <p:cNvSpPr txBox="1"/>
          <p:nvPr/>
        </p:nvSpPr>
        <p:spPr>
          <a:xfrm>
            <a:off x="4024942" y="1889305"/>
            <a:ext cx="1978688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Volume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0FC85DA3-A792-FBFD-1F49-9281E5BA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99" y="2717185"/>
            <a:ext cx="7693267" cy="341664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379892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A03E-DFC6-2391-FC5E-5D45ACA99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EBC7B53-D9AE-BC9C-E0F0-A24CC209F1C9}"/>
              </a:ext>
            </a:extLst>
          </p:cNvPr>
          <p:cNvCxnSpPr/>
          <p:nvPr/>
        </p:nvCxnSpPr>
        <p:spPr>
          <a:xfrm>
            <a:off x="4315794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57CC685-331F-F76C-FE42-8F76B6A6CAF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38F9756-9017-468E-CF5F-B89BD89B10A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BF956FA-911D-53A4-E557-4561E417D6B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22C9626-4FD3-8DC7-BCC8-C0052C87C579}"/>
              </a:ext>
            </a:extLst>
          </p:cNvPr>
          <p:cNvCxnSpPr/>
          <p:nvPr/>
        </p:nvCxnSpPr>
        <p:spPr>
          <a:xfrm>
            <a:off x="4417868" y="613550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5906C4C-11A7-17AD-FB5A-1C133A087F56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1078A60-30A4-3018-9DF7-C29C0FCA07F0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279FDDD-F420-BD3C-B1D4-C5A3295796C2}"/>
              </a:ext>
            </a:extLst>
          </p:cNvPr>
          <p:cNvSpPr txBox="1"/>
          <p:nvPr/>
        </p:nvSpPr>
        <p:spPr>
          <a:xfrm>
            <a:off x="4315794" y="2506050"/>
            <a:ext cx="6703155" cy="32624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The Deployment provides declarative updates for 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Pods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 and 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Replica Sets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open sans" pitchFamily="34"/>
              </a:rPr>
              <a:t> 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Typical use cases for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Deployments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Create a </a:t>
            </a:r>
            <a:r>
              <a:rPr lang="en-US" sz="16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Deployment</a:t>
            </a: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to rollout a </a:t>
            </a:r>
            <a:r>
              <a:rPr lang="en-US" sz="16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Replicase </a:t>
            </a: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,The Replicase creates Pods in the background. </a:t>
            </a: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800100" marR="0" lvl="1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Declare the new state of the Pods by updating the </a:t>
            </a:r>
            <a:r>
              <a:rPr lang="en-US" sz="16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PodTemplateSpec</a:t>
            </a: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of the </a:t>
            </a:r>
            <a:r>
              <a:rPr lang="en-US" sz="16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Deployment</a:t>
            </a:r>
            <a:r>
              <a:rPr lang="en-US" sz="16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. 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Deployment is used to deploy Stateless application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2">
            <a:extLst>
              <a:ext uri="{FF2B5EF4-FFF2-40B4-BE49-F238E27FC236}">
                <a16:creationId xmlns:a16="http://schemas.microsoft.com/office/drawing/2014/main" id="{4CE72C24-41BB-0FE6-55C0-AE050569C008}"/>
              </a:ext>
            </a:extLst>
          </p:cNvPr>
          <p:cNvCxnSpPr/>
          <p:nvPr/>
        </p:nvCxnSpPr>
        <p:spPr>
          <a:xfrm>
            <a:off x="4429198" y="6076434"/>
            <a:ext cx="746067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9E953BC-91C1-A306-2CED-5906D8EFDA04}"/>
              </a:ext>
            </a:extLst>
          </p:cNvPr>
          <p:cNvCxnSpPr/>
          <p:nvPr/>
        </p:nvCxnSpPr>
        <p:spPr>
          <a:xfrm>
            <a:off x="4221082" y="2496457"/>
            <a:ext cx="746067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pic>
        <p:nvPicPr>
          <p:cNvPr id="4" name="Picture 10">
            <a:extLst>
              <a:ext uri="{FF2B5EF4-FFF2-40B4-BE49-F238E27FC236}">
                <a16:creationId xmlns:a16="http://schemas.microsoft.com/office/drawing/2014/main" id="{1A15AF54-A235-3EEF-40C6-13B09944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98" y="2709137"/>
            <a:ext cx="7114540" cy="22868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05B9428A-5059-0D09-9090-758F84DE2857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C814EB-6ADD-1A59-D788-3EE3FE2C084A}"/>
              </a:ext>
            </a:extLst>
          </p:cNvPr>
          <p:cNvSpPr txBox="1"/>
          <p:nvPr/>
        </p:nvSpPr>
        <p:spPr>
          <a:xfrm>
            <a:off x="643472" y="623392"/>
            <a:ext cx="3363977" cy="1607058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/>
              <a:t>Cloud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7CE5C-7250-04FD-10E0-082CB528A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B79515D-7E4E-2774-4373-2CB0749232E9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92F7FE3-40B2-31AC-7796-996E056FF17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CDBBE16-2537-B7B3-A37E-83AE77ECD10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80BE55-4830-AEB7-A814-C6618D22B99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E528E29-FD02-95BC-24F7-5F16763E964F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D9F5353-E8C0-A915-A058-54D00BE7AB4B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533EED93-CE01-221E-BC01-DC0A01FF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042" y="2431124"/>
            <a:ext cx="4351821" cy="36676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661BF1A7-3B03-B5A6-E0D5-6B79B4498FD7}"/>
              </a:ext>
            </a:extLst>
          </p:cNvPr>
          <p:cNvSpPr txBox="1"/>
          <p:nvPr/>
        </p:nvSpPr>
        <p:spPr>
          <a:xfrm>
            <a:off x="4302727" y="2431124"/>
            <a:ext cx="2273920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Problem : </a:t>
            </a:r>
            <a:b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</a:b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my app crashed 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21F09-3F80-2EE3-8771-187D24E59D70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4EC5-F499-A142-ABC6-311EABBF7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3D4B9BA-BFD6-DAF4-3D9F-8E2B92EF6241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F10230D-FD72-4022-3478-EE268729981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4F3DC0-F21F-4833-9F9E-705B6E6D5C8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A7D2535-D520-72A8-DAF0-66698996625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91EB1F0-C475-E4E4-2BBD-E17E4A565B99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BE65AB2B-DC53-604C-1962-513847A02AC6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CA718DB-30C3-A21C-7FBE-5E7580BD7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322" y="2466923"/>
            <a:ext cx="6052038" cy="37825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C31A434-9FD6-5299-03C0-850AA14CF538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90EE-4991-D28E-8795-A61B80FE9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293B2B8-0376-9ED7-5EEF-9A09A58BB127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8CB2462-76BC-F1C9-FB85-8D897997D02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6DEE47-7F37-B235-77EA-F2B0137F055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5C0A6B-FE86-828B-753A-5DC284D42A6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A3543D1-BBF1-EAFC-013B-0AC067CCB00F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E38F250-B8A6-3F93-6336-0939F17E8214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F9D92EB2-2EF0-1B1E-29C4-A65792B33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90" y="2530345"/>
            <a:ext cx="5800112" cy="36260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3243ECE-34F8-8D07-ADB6-0A3F8076578A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80DD-5573-BC1D-1FA2-791F682543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F5F0F038-0F74-BDF6-0E88-4484D601106B}"/>
              </a:ext>
            </a:extLst>
          </p:cNvPr>
          <p:cNvCxnSpPr/>
          <p:nvPr/>
        </p:nvCxnSpPr>
        <p:spPr>
          <a:xfrm>
            <a:off x="4315794" y="114376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75DC9D8-AFCB-AE3A-AF58-CAF4DB4882B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794D33-7C63-F974-F165-9F395BE93B2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C145350-630D-FBF1-BB93-7114A8F77B3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C206B47-16CB-8B14-66E2-F579E3862DDB}"/>
              </a:ext>
            </a:extLst>
          </p:cNvPr>
          <p:cNvCxnSpPr/>
          <p:nvPr/>
        </p:nvCxnSpPr>
        <p:spPr>
          <a:xfrm>
            <a:off x="4734388" y="64256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8E724CC-D073-491E-C139-87550DCF48C1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BE34EB3-9F67-D3A2-83C5-64C980691CAC}"/>
              </a:ext>
            </a:extLst>
          </p:cNvPr>
          <p:cNvSpPr txBox="1"/>
          <p:nvPr/>
        </p:nvSpPr>
        <p:spPr>
          <a:xfrm>
            <a:off x="4227874" y="1397413"/>
            <a:ext cx="7483486" cy="5078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Nunito" pitchFamily="2"/>
              </a:rPr>
              <a:t>NGINX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is a popular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open-source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web server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reverse proxy server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load balancer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, and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HTTP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cache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 </a:t>
            </a: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Nunito" pitchFamily="2"/>
              </a:rPr>
              <a:t>NGINX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is known for its high performance, stability, rich feature set, and low resource consumption.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Nunito" pitchFamily="2"/>
              </a:rPr>
              <a:t>NGINX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can serve static content like HTML, CSS, and JavaScript files, as well as dynamic content through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FastCGI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SCGI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, and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uWSGI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servers.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Nunito" pitchFamily="2"/>
              </a:rPr>
              <a:t>NGINX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can act as a reverse proxy server, forwarding client requests to other servers (such as application servers) and then returning the response to the client.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Nunito" pitchFamily="2"/>
              </a:rPr>
              <a:t>NGINX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can distribute incoming client requests across multiple backend servers, helping to improve application availability, scalability, and reliability.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F479DAE-3672-E7F3-F8AD-CD0CE6F03FDA}"/>
              </a:ext>
            </a:extLst>
          </p:cNvPr>
          <p:cNvSpPr txBox="1"/>
          <p:nvPr/>
        </p:nvSpPr>
        <p:spPr>
          <a:xfrm>
            <a:off x="4227874" y="74365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10DA-04E3-69A9-EF3D-1353E7734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372FD11-00D0-569D-B5C9-0B6B98368EFB}"/>
              </a:ext>
            </a:extLst>
          </p:cNvPr>
          <p:cNvCxnSpPr/>
          <p:nvPr/>
        </p:nvCxnSpPr>
        <p:spPr>
          <a:xfrm>
            <a:off x="4333378" y="128734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F213362-22D5-C621-1B1A-2B4AD015763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17178DE-8DC5-D8D2-1419-3A4110A383A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B2BFE5E-01FB-7849-6951-A81A109671A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5209D84-5B3C-3FA2-7F48-707E74822872}"/>
              </a:ext>
            </a:extLst>
          </p:cNvPr>
          <p:cNvCxnSpPr/>
          <p:nvPr/>
        </p:nvCxnSpPr>
        <p:spPr>
          <a:xfrm>
            <a:off x="4461833" y="646961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251BCC6-0347-1327-CA5F-76BDC37311C4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96D1F9B8-E694-63CD-4CA9-5AB7FDAE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5" y="3166228"/>
            <a:ext cx="1749201" cy="34984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85D28FBA-3DDE-FDB8-67E0-B84315BA2E57}"/>
              </a:ext>
            </a:extLst>
          </p:cNvPr>
          <p:cNvSpPr txBox="1"/>
          <p:nvPr/>
        </p:nvSpPr>
        <p:spPr>
          <a:xfrm>
            <a:off x="4258479" y="1484921"/>
            <a:ext cx="7290054" cy="4801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A Deployment named nginx-deployment is created, indicated by the </a:t>
            </a:r>
            <a:r>
              <a:rPr lang="-" sz="1800" b="0" i="1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.metadata.name 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field.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The Deployment creates a </a:t>
            </a:r>
            <a:r>
              <a:rPr lang="-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ReplicaSet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that creates three replicated Pods, indicated by the </a:t>
            </a:r>
            <a:r>
              <a:rPr lang="-" sz="1800" b="0" i="1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.spec.replicas 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field.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The </a:t>
            </a:r>
            <a:r>
              <a:rPr lang="-" sz="1800" b="0" i="1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.spec.selector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 field defines how the created ReplicaSet finds which Pods to manage 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The Pods are labeled app: nginxusing the </a:t>
            </a:r>
            <a:r>
              <a:rPr lang="-" sz="1800" b="0" i="1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.metadata.labels 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field.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The Pod template's specification, or </a:t>
            </a:r>
            <a:r>
              <a:rPr lang="-" sz="1800" b="0" i="1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.template.spec 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field, indicates that the Pods run one container, nginx, which runs the nginx </a:t>
            </a:r>
            <a:r>
              <a:rPr lang="-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Hub 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image at version 1.14.2.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Create one container and name it nginx using the</a:t>
            </a:r>
            <a:r>
              <a:rPr lang="-" sz="1800" b="0" i="1" u="none" strike="noStrike" kern="0" cap="none" spc="0" baseline="0">
                <a:solidFill>
                  <a:srgbClr val="C04F15"/>
                </a:solidFill>
                <a:uFillTx/>
                <a:latin typeface="Nunito" pitchFamily="2"/>
              </a:rPr>
              <a:t> .spec.template.spec.containers[0].name </a:t>
            </a:r>
            <a:r>
              <a:rPr lang="-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field.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7B24320-D9E1-D920-F6C7-943F565D8B4B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E909A52-922D-D3BE-02A1-CAF50FEB8284}"/>
              </a:ext>
            </a:extLst>
          </p:cNvPr>
          <p:cNvSpPr txBox="1"/>
          <p:nvPr/>
        </p:nvSpPr>
        <p:spPr>
          <a:xfrm>
            <a:off x="4297780" y="88723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4B9D-E9A0-8193-8190-ED68B704E3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4F3AD65-3CF8-2909-50A7-963B6EBEB0AD}"/>
              </a:ext>
            </a:extLst>
          </p:cNvPr>
          <p:cNvCxnSpPr/>
          <p:nvPr/>
        </p:nvCxnSpPr>
        <p:spPr>
          <a:xfrm>
            <a:off x="4081570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9AA90A6-C6C6-4D0C-0772-45C17A17574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A6084E7-36DF-0BDE-3D1F-53CE62F5A86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C13EDD-C634-3EA1-1AAE-CBE09EF64CC9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00F8288-603D-3761-7667-8BA20C84E1AB}"/>
              </a:ext>
            </a:extLst>
          </p:cNvPr>
          <p:cNvCxnSpPr/>
          <p:nvPr/>
        </p:nvCxnSpPr>
        <p:spPr>
          <a:xfrm>
            <a:off x="4208013" y="65663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B851FB9B-74E7-D9E7-90F0-CD8D15C2A35C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6E55AF8A-555F-9469-CA02-442CB106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5" y="3166228"/>
            <a:ext cx="1749201" cy="34984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A6DBFF42-0A3B-C4D6-A18F-D23D3D37467F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EC03C197-C644-83B3-8E82-D7E13704F689}"/>
              </a:ext>
            </a:extLst>
          </p:cNvPr>
          <p:cNvSpPr txBox="1"/>
          <p:nvPr/>
        </p:nvSpPr>
        <p:spPr>
          <a:xfrm>
            <a:off x="4081570" y="2398334"/>
            <a:ext cx="7682541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Create the Deployment by running the following command: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>
                <a:solidFill>
                  <a:srgbClr val="C04F15"/>
                </a:solidFill>
                <a:uFillTx/>
                <a:latin typeface="SFMono-Regular"/>
              </a:rPr>
              <a:t>kubectl apply -f </a:t>
            </a:r>
            <a:r>
              <a:rPr lang="en-US" sz="1800" b="0" i="1" u="none" strike="noStrike" kern="1200" cap="none" spc="0" baseline="0">
                <a:solidFill>
                  <a:srgbClr val="C04F15"/>
                </a:solidFill>
                <a:uFillTx/>
                <a:latin typeface="SFMono-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https://k8s.io/examples/controllers/nginx-deployment.yaml</a:t>
            </a: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Check if the Deployment was created </a:t>
            </a:r>
            <a:br>
              <a:rPr lang="-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</a:br>
            <a:r>
              <a:rPr lang="-" sz="1800" b="0" i="1" u="none" strike="noStrike" kern="1200" cap="none" spc="0" baseline="0">
                <a:solidFill>
                  <a:srgbClr val="C04F15"/>
                </a:solidFill>
                <a:uFillTx/>
                <a:latin typeface="open sans" pitchFamily="34"/>
              </a:rPr>
              <a:t>kubectl get deployments </a:t>
            </a: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7CB45913-F44F-234B-370F-6096144E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601" y="3296192"/>
            <a:ext cx="6667503" cy="11334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7F5AF753-9EE7-283B-B3CA-251D456D945E}"/>
              </a:ext>
            </a:extLst>
          </p:cNvPr>
          <p:cNvSpPr/>
          <p:nvPr/>
        </p:nvSpPr>
        <p:spPr>
          <a:xfrm>
            <a:off x="0" y="900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66A578CB-BD87-C8A0-D152-0DE67C8A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601" y="5324478"/>
            <a:ext cx="4991096" cy="10763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E2CBC916-7F36-0914-C564-354A361AF06D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032A-65BF-55B1-5819-8115B42A4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3244825-D48F-B288-034E-AECCC1673136}"/>
              </a:ext>
            </a:extLst>
          </p:cNvPr>
          <p:cNvCxnSpPr/>
          <p:nvPr/>
        </p:nvCxnSpPr>
        <p:spPr>
          <a:xfrm>
            <a:off x="4081570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98AC812-E3D7-A180-B5E8-AED28EBCB48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828D441-57A3-4401-0E0B-984FB59E559D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2A4448-A486-37F8-7C6C-292646C0DC3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733165-10E6-464E-3DCA-EE2B7A9A7DB6}"/>
              </a:ext>
            </a:extLst>
          </p:cNvPr>
          <p:cNvCxnSpPr/>
          <p:nvPr/>
        </p:nvCxnSpPr>
        <p:spPr>
          <a:xfrm>
            <a:off x="4208013" y="65663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0E35C3A6-069D-10F7-F0D0-A2F796A970C8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DAF105B-F2BE-91A1-2B73-B1D57527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15" y="3166228"/>
            <a:ext cx="1749201" cy="34984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C78A32A-71ED-897B-A0BF-4074FCA80C67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08CDD7CD-F541-6440-B9A3-2472D7E7C7B6}"/>
              </a:ext>
            </a:extLst>
          </p:cNvPr>
          <p:cNvSpPr txBox="1"/>
          <p:nvPr/>
        </p:nvSpPr>
        <p:spPr>
          <a:xfrm>
            <a:off x="4081570" y="2398334"/>
            <a:ext cx="7682541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Deployment rollout status,</a:t>
            </a: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>
                <a:solidFill>
                  <a:srgbClr val="C04F15"/>
                </a:solidFill>
                <a:uFillTx/>
                <a:latin typeface="SFMono-Regular"/>
              </a:rPr>
              <a:t>kubectl rollout status deployment/nginx-deployment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1" u="none" strike="noStrike" kern="1200" cap="none" spc="0" baseline="0">
              <a:solidFill>
                <a:srgbClr val="C04F15"/>
              </a:solidFill>
              <a:uFillTx/>
              <a:latin typeface="SFMono-Regular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1CE25EC-FBE8-3799-5148-50057C87A522}"/>
              </a:ext>
            </a:extLst>
          </p:cNvPr>
          <p:cNvSpPr/>
          <p:nvPr/>
        </p:nvSpPr>
        <p:spPr>
          <a:xfrm>
            <a:off x="0" y="900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688F94-324E-18FA-939A-C9541D94B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013" y="3090864"/>
            <a:ext cx="4657725" cy="6762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67EAD2D6-43B5-575E-78D4-F59F98C164FA}"/>
              </a:ext>
            </a:extLst>
          </p:cNvPr>
          <p:cNvSpPr txBox="1"/>
          <p:nvPr/>
        </p:nvSpPr>
        <p:spPr>
          <a:xfrm>
            <a:off x="4081570" y="4274792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ReplicaSet (rs) created by the Deployment 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4F625957-186E-AD3A-720A-F85BE6A58D44}"/>
              </a:ext>
            </a:extLst>
          </p:cNvPr>
          <p:cNvSpPr txBox="1"/>
          <p:nvPr/>
        </p:nvSpPr>
        <p:spPr>
          <a:xfrm>
            <a:off x="4081570" y="4728225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>
                <a:solidFill>
                  <a:srgbClr val="C04F15"/>
                </a:solidFill>
                <a:uFillTx/>
                <a:latin typeface="SFMono-Regular"/>
              </a:rPr>
              <a:t>kubectl get rs</a:t>
            </a:r>
            <a:endParaRPr lang="-" sz="1800" b="0" i="1" u="none" strike="noStrike" kern="1200" cap="none" spc="0" baseline="0">
              <a:solidFill>
                <a:srgbClr val="C04F15"/>
              </a:solidFill>
              <a:uFillTx/>
              <a:latin typeface="Aptos"/>
            </a:endParaRPr>
          </a:p>
        </p:txBody>
      </p:sp>
      <p:pic>
        <p:nvPicPr>
          <p:cNvPr id="16" name="Picture 23">
            <a:extLst>
              <a:ext uri="{FF2B5EF4-FFF2-40B4-BE49-F238E27FC236}">
                <a16:creationId xmlns:a16="http://schemas.microsoft.com/office/drawing/2014/main" id="{2CA485FF-03FC-051F-46A6-3F24E5B11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13" y="5178823"/>
            <a:ext cx="5543549" cy="8001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3C0923AB-2D7F-D723-1E3B-20EF109F66CB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81853-2942-DBFA-F424-DD02E3239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3389B0B-E6E4-C309-D3A9-353E57F06FAB}"/>
              </a:ext>
            </a:extLst>
          </p:cNvPr>
          <p:cNvCxnSpPr/>
          <p:nvPr/>
        </p:nvCxnSpPr>
        <p:spPr>
          <a:xfrm>
            <a:off x="4081570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5A9F471-99FA-F3EF-BCE9-39082F1A633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44F0581-6E14-A3E2-C5A0-20F381B3976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BBAC52A-EEE4-6A13-2598-C25E75B5775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C5BC1E0-74B5-B0AE-01BD-2E1980F9B8D5}"/>
              </a:ext>
            </a:extLst>
          </p:cNvPr>
          <p:cNvCxnSpPr/>
          <p:nvPr/>
        </p:nvCxnSpPr>
        <p:spPr>
          <a:xfrm>
            <a:off x="4208013" y="65663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E8A2625-354D-5E78-80FB-127ABF53744D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ED1F144-7CC4-5AEC-C188-3F0CCE86AF32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E497620-9853-D051-2B97-BA5EAC218FD2}"/>
              </a:ext>
            </a:extLst>
          </p:cNvPr>
          <p:cNvSpPr/>
          <p:nvPr/>
        </p:nvSpPr>
        <p:spPr>
          <a:xfrm>
            <a:off x="0" y="900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FCFB9BA3-35ED-6443-A8D1-9C03C0A3E26D}"/>
              </a:ext>
            </a:extLst>
          </p:cNvPr>
          <p:cNvSpPr txBox="1"/>
          <p:nvPr/>
        </p:nvSpPr>
        <p:spPr>
          <a:xfrm>
            <a:off x="4081570" y="2602016"/>
            <a:ext cx="609746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The labels automatically generated for each Pod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1" u="none" strike="noStrike" kern="1200" cap="none" spc="0" baseline="0">
                <a:solidFill>
                  <a:srgbClr val="C04F15"/>
                </a:solidFill>
                <a:uFillTx/>
                <a:latin typeface="SFMono-Regular"/>
              </a:rPr>
              <a:t>kubectl get pods --show-labels</a:t>
            </a:r>
            <a:endParaRPr lang="-" sz="1800" b="0" i="1" u="none" strike="noStrike" kern="1200" cap="none" spc="0" baseline="0">
              <a:solidFill>
                <a:srgbClr val="C04F15"/>
              </a:solidFill>
              <a:uFillTx/>
              <a:latin typeface="Aptos"/>
            </a:endParaRPr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BA4A628D-E269-AA73-58AB-A00290FE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29" y="3531659"/>
            <a:ext cx="9915525" cy="1304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625F91D9-0B02-1756-C0DE-07712C4F0DBB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2A5F-4C52-9BE8-2E49-AF3D55283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1C1F7AB-0BEC-17E3-D6C4-866AFEC9A639}"/>
              </a:ext>
            </a:extLst>
          </p:cNvPr>
          <p:cNvCxnSpPr/>
          <p:nvPr/>
        </p:nvCxnSpPr>
        <p:spPr>
          <a:xfrm>
            <a:off x="4081570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31C544B-65D9-E454-F319-8BC8772A1C8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973514-1676-857C-5A96-BF3DD09DF52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8B658DC-5253-7C46-5C0F-D3FCE672EF0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ABE1444-CA39-63F4-4B8C-79D390DC65DA}"/>
              </a:ext>
            </a:extLst>
          </p:cNvPr>
          <p:cNvCxnSpPr/>
          <p:nvPr/>
        </p:nvCxnSpPr>
        <p:spPr>
          <a:xfrm>
            <a:off x="4208013" y="65663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19D5507-3C1F-D2EA-DE01-9F9F6FCB9635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3BD31F-D08A-B829-2F46-1ACD8DD652ED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A398269-57A9-D0DB-0798-82FF0D3BD3A1}"/>
              </a:ext>
            </a:extLst>
          </p:cNvPr>
          <p:cNvSpPr/>
          <p:nvPr/>
        </p:nvSpPr>
        <p:spPr>
          <a:xfrm>
            <a:off x="0" y="900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71F14FD4-0E3D-4452-7F71-F3908EF5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12" y="2367838"/>
            <a:ext cx="7058893" cy="39306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413841BB-D23A-A5E2-3304-3FB7E6E4EDB7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A8A6-8814-36DE-3677-99C39BBA40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A11F72E-BEDE-8F95-31F1-5F4F83E6C692}"/>
              </a:ext>
            </a:extLst>
          </p:cNvPr>
          <p:cNvCxnSpPr/>
          <p:nvPr/>
        </p:nvCxnSpPr>
        <p:spPr>
          <a:xfrm>
            <a:off x="4081570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362B2EA-569E-1329-AE96-4DB0860BE07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4082E2-D4A8-7503-4931-0D6E19716F22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132B6D1-3572-D98E-630B-7C0DD1F920C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C940831-C847-2BED-14B5-3782963E0BB4}"/>
              </a:ext>
            </a:extLst>
          </p:cNvPr>
          <p:cNvCxnSpPr/>
          <p:nvPr/>
        </p:nvCxnSpPr>
        <p:spPr>
          <a:xfrm>
            <a:off x="4208013" y="65663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CC96016-A2A4-69F7-33C2-FC78DBAE94CA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8064ED5-E5F0-DF0F-54E4-A38AC3F0F2E1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D184911-CCEC-85CE-FE84-FFB8ADDC91C2}"/>
              </a:ext>
            </a:extLst>
          </p:cNvPr>
          <p:cNvSpPr/>
          <p:nvPr/>
        </p:nvSpPr>
        <p:spPr>
          <a:xfrm>
            <a:off x="0" y="900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31735CD7-AA0F-5769-11E6-1279CF508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4" y="3360310"/>
            <a:ext cx="10089974" cy="226584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71EAD82-1035-B476-F36E-9174BFE3DCCB}"/>
              </a:ext>
            </a:extLst>
          </p:cNvPr>
          <p:cNvSpPr txBox="1"/>
          <p:nvPr/>
        </p:nvSpPr>
        <p:spPr>
          <a:xfrm>
            <a:off x="4193319" y="185738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Deployment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1D45-6E59-2441-72A3-B1DED4A67B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E6732E8-6B79-8E21-7D13-45A31BFCB93A}"/>
              </a:ext>
            </a:extLst>
          </p:cNvPr>
          <p:cNvCxnSpPr/>
          <p:nvPr/>
        </p:nvCxnSpPr>
        <p:spPr>
          <a:xfrm>
            <a:off x="4688339" y="16423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784F5D9D-8ADE-0CED-3432-94098254EC87}"/>
              </a:ext>
            </a:extLst>
          </p:cNvPr>
          <p:cNvCxnSpPr/>
          <p:nvPr/>
        </p:nvCxnSpPr>
        <p:spPr>
          <a:xfrm>
            <a:off x="4688339" y="5662668"/>
            <a:ext cx="658512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0A052A5F-C001-5FFA-D375-1F846660D23D}"/>
              </a:ext>
            </a:extLst>
          </p:cNvPr>
          <p:cNvSpPr txBox="1"/>
          <p:nvPr/>
        </p:nvSpPr>
        <p:spPr>
          <a:xfrm>
            <a:off x="4688339" y="1142899"/>
            <a:ext cx="625963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Containers and VMs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D266D-A93F-A80A-936B-1CE966A07637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D1742AA-61A9-224B-BBD4-38D2D7732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88339" y="1741712"/>
            <a:ext cx="6668554" cy="374412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A5035D5D-1548-8756-CE1C-ED3AEF83C646}"/>
              </a:ext>
            </a:extLst>
          </p:cNvPr>
          <p:cNvSpPr txBox="1"/>
          <p:nvPr/>
        </p:nvSpPr>
        <p:spPr>
          <a:xfrm>
            <a:off x="5826447" y="5839504"/>
            <a:ext cx="609790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VM is an abstraction for Irons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Docker is an abstraction for the OS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8975-F079-9A9A-D685-1D7E7DDF2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6E9380B-7062-4157-D973-1B7A84518C83}"/>
              </a:ext>
            </a:extLst>
          </p:cNvPr>
          <p:cNvCxnSpPr/>
          <p:nvPr/>
        </p:nvCxnSpPr>
        <p:spPr>
          <a:xfrm>
            <a:off x="4081570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13B34A9-77B8-2BA6-B481-C69240F7031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CCDCCE-8723-804E-80FB-719CFC9550D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36AD6AF-7441-0205-6FF1-3D91BAC7DD2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632D8B2-E8EC-4AF4-1053-9E8A8E1AC442}"/>
              </a:ext>
            </a:extLst>
          </p:cNvPr>
          <p:cNvCxnSpPr/>
          <p:nvPr/>
        </p:nvCxnSpPr>
        <p:spPr>
          <a:xfrm>
            <a:off x="4208013" y="656633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3379529-23BD-5EA6-5D56-074245260A2B}"/>
              </a:ext>
            </a:extLst>
          </p:cNvPr>
          <p:cNvSpPr/>
          <p:nvPr/>
        </p:nvSpPr>
        <p:spPr>
          <a:xfrm>
            <a:off x="1198833" y="2459196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EFA3481-6B11-8459-24B1-D45CD7119C30}"/>
              </a:ext>
            </a:extLst>
          </p:cNvPr>
          <p:cNvSpPr txBox="1"/>
          <p:nvPr/>
        </p:nvSpPr>
        <p:spPr>
          <a:xfrm>
            <a:off x="4007449" y="185109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StatefulSets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D008E44-33C8-C514-96DA-A223DE8E7B97}"/>
              </a:ext>
            </a:extLst>
          </p:cNvPr>
          <p:cNvSpPr/>
          <p:nvPr/>
        </p:nvSpPr>
        <p:spPr>
          <a:xfrm>
            <a:off x="0" y="-1384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A8DC5BB-0D81-8D91-E585-9AE1F62FDFDC}"/>
              </a:ext>
            </a:extLst>
          </p:cNvPr>
          <p:cNvSpPr/>
          <p:nvPr/>
        </p:nvSpPr>
        <p:spPr>
          <a:xfrm>
            <a:off x="0" y="90095"/>
            <a:ext cx="64" cy="27699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9E1CD7A-711E-6C95-594A-4DEA02A03306}"/>
              </a:ext>
            </a:extLst>
          </p:cNvPr>
          <p:cNvSpPr txBox="1"/>
          <p:nvPr/>
        </p:nvSpPr>
        <p:spPr>
          <a:xfrm>
            <a:off x="4056708" y="2664817"/>
            <a:ext cx="6752395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StatefulSets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is a Kubernetes workload API object used for managing stateful applications.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222222"/>
              </a:solidFill>
              <a:uFillTx/>
              <a:latin typeface="open sans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StatefulSets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are suitable for applications that require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stable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,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unique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network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identifiers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,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stable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storage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, or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ordered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deployment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and </a:t>
            </a: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scaling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5525E-CE09-FCDD-7018-0AB8D567E577}"/>
              </a:ext>
            </a:extLst>
          </p:cNvPr>
          <p:cNvSpPr txBox="1"/>
          <p:nvPr/>
        </p:nvSpPr>
        <p:spPr>
          <a:xfrm>
            <a:off x="4208013" y="4615571"/>
            <a:ext cx="6896669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StatefulSets</a:t>
            </a:r>
            <a:r>
              <a:rPr lang="en-US" sz="1800" b="0" i="0" u="none" strike="noStrike" kern="1200" cap="none" spc="0" baseline="0">
                <a:solidFill>
                  <a:srgbClr val="222222"/>
                </a:solidFill>
                <a:uFillTx/>
                <a:latin typeface="open sans" pitchFamily="34"/>
              </a:rPr>
              <a:t> are valuable for applications that require one or more of the following.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Stable, unique network identifiers.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Stable, persistent storage.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Ordered, graceful deployment and scaling.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Ordered, automated rolling updates.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5A0F-43AB-2078-DFE2-18C5420FE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C4061A9-9787-5A5A-1382-F208E6423D22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6ED1B8D-352E-A35B-5197-FC2613BF794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EF5D879-C8EF-2524-C7EF-113823B38D6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00A1FBD-C425-FBE0-324B-96D88794635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D65E5F1-F804-5AFC-7AE2-099D38403F73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D7E5629-4779-E40B-2CBE-D1F66956A88F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9A1853A1-EF3F-524D-4C0A-ED7994EAA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110" y="2617954"/>
            <a:ext cx="5752737" cy="35553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D4A86E8-2EA0-C230-9D8E-D714624007A1}"/>
              </a:ext>
            </a:extLst>
          </p:cNvPr>
          <p:cNvSpPr txBox="1"/>
          <p:nvPr/>
        </p:nvSpPr>
        <p:spPr>
          <a:xfrm>
            <a:off x="4322131" y="184513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 err="1">
                <a:solidFill>
                  <a:srgbClr val="C55A11"/>
                </a:solidFill>
                <a:uFillTx/>
                <a:latin typeface="Nunito" pitchFamily="2"/>
              </a:rPr>
              <a:t>StatefulSets</a:t>
            </a:r>
            <a:endParaRPr lang="en-US" sz="2000" b="1" i="0" u="none" strike="noStrike" kern="0" cap="none" spc="0" baseline="0" dirty="0">
              <a:solidFill>
                <a:srgbClr val="C55A11"/>
              </a:solidFill>
              <a:uFillTx/>
              <a:latin typeface="Nunito" pitchFamily="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7766-1FFD-5E0C-8913-838B66E7BE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1AAF513-E9B6-3975-D7AF-E2BE9FDC4793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87F2BEA-0EA8-246C-18EF-24CF3834850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AED9FD5-49C7-99A6-9856-834394908B1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B5F5398-FA77-76EE-DC78-511BFB4B054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D421795-5C5E-EA6A-65D9-DC81574E8D90}"/>
              </a:ext>
            </a:extLst>
          </p:cNvPr>
          <p:cNvCxnSpPr/>
          <p:nvPr/>
        </p:nvCxnSpPr>
        <p:spPr>
          <a:xfrm>
            <a:off x="4322131" y="67085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CF923A1-71D0-3A34-82E7-68B2A48FA32D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7676677-7424-D850-1B2B-BDE93D2FA167}"/>
              </a:ext>
            </a:extLst>
          </p:cNvPr>
          <p:cNvSpPr txBox="1"/>
          <p:nvPr/>
        </p:nvSpPr>
        <p:spPr>
          <a:xfrm>
            <a:off x="8254133" y="3209452"/>
            <a:ext cx="3937863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Problem :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we can’t replica the DB containers , Why 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DB container includes Data ( State) 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Data should be saved from loose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Data should consist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440246CA-0EA9-1EFB-23F0-6D6531E9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90" y="2889677"/>
            <a:ext cx="4639638" cy="29747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D0579-706E-EC11-410F-14D097F7BBE5}"/>
              </a:ext>
            </a:extLst>
          </p:cNvPr>
          <p:cNvSpPr txBox="1"/>
          <p:nvPr/>
        </p:nvSpPr>
        <p:spPr>
          <a:xfrm>
            <a:off x="4007449" y="185109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StatefulSets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DDD8-5396-E824-4655-E86C1EE58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574B866-B7B1-A019-2DF0-449A3BBA4A47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14AF86A-B351-88B5-3C24-CB22C249F7B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2F2BF02-A575-4A79-A0F9-BFAF5B2F2F5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6092C0-59CC-72D1-6128-C63CFF54310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B47FAEA-2C27-5458-5543-9B0746AAE15A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D6D6CBE-62D3-CFDD-AD60-D8E9B9164AB3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A1E60D-E0EB-F8A8-27D5-7915168C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669" y="2780196"/>
            <a:ext cx="6811585" cy="33448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C39084F3-E69E-CE1D-57CA-E6C1AFF71A12}"/>
              </a:ext>
            </a:extLst>
          </p:cNvPr>
          <p:cNvSpPr txBox="1"/>
          <p:nvPr/>
        </p:nvSpPr>
        <p:spPr>
          <a:xfrm>
            <a:off x="4209669" y="2328053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Solution  (shared DB)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4E05AE-43D1-F0AE-F975-5E51DD22D98A}"/>
              </a:ext>
            </a:extLst>
          </p:cNvPr>
          <p:cNvSpPr txBox="1"/>
          <p:nvPr/>
        </p:nvSpPr>
        <p:spPr>
          <a:xfrm>
            <a:off x="4007449" y="185109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StatefulSets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6AF8-3D5C-E49F-0903-2F7DC42CF7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E47C6A9-EBEA-2AC0-3C43-194563FB07D6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10F5C91-1A71-934E-A41C-A376ACC2C11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79F1EF4-40CE-5DAE-F41B-1BC4C24FADC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22E1B3F-116D-BC92-6489-2F0E86F863A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1BE7A63-1C50-D051-1D3A-B70BF86DD6CF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4126127-D1EB-E247-1031-A19BD18D624C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040FD52-061D-DDBB-8845-CF7B34F279F3}"/>
              </a:ext>
            </a:extLst>
          </p:cNvPr>
          <p:cNvSpPr txBox="1"/>
          <p:nvPr/>
        </p:nvSpPr>
        <p:spPr>
          <a:xfrm>
            <a:off x="4209669" y="2328053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Solution  (shared DB)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4F7B41E1-ACC0-78C9-C75C-A8B88C1A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01" y="2923583"/>
            <a:ext cx="5281610" cy="333732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BE935F-0DF4-FCBA-AA24-40B071DAAFFA}"/>
              </a:ext>
            </a:extLst>
          </p:cNvPr>
          <p:cNvSpPr txBox="1"/>
          <p:nvPr/>
        </p:nvSpPr>
        <p:spPr>
          <a:xfrm>
            <a:off x="4007449" y="185109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StatefulSets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0595-675C-BD76-CF34-0DAD0C6372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8E22130-5645-6FBD-470E-3AEA240EFD22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468F713-A2AC-3F70-DB5A-478B30B739F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9003FB0-1278-AA15-99D8-A5CE570A3E5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11F843-356C-8792-5053-3BA9B472AF8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ED9F42E-5F5F-D5DE-D935-9F0A8BD23AAD}"/>
              </a:ext>
            </a:extLst>
          </p:cNvPr>
          <p:cNvCxnSpPr/>
          <p:nvPr/>
        </p:nvCxnSpPr>
        <p:spPr>
          <a:xfrm>
            <a:off x="4322131" y="6471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06C57E6-05D9-9E79-A1BB-AB190DBB22F7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1D3DB06-C7AB-9194-1DFE-B9543053A091}"/>
              </a:ext>
            </a:extLst>
          </p:cNvPr>
          <p:cNvSpPr txBox="1"/>
          <p:nvPr/>
        </p:nvSpPr>
        <p:spPr>
          <a:xfrm>
            <a:off x="4007449" y="185109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HA- High Availability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75CBE-2055-2575-3C18-97329FC1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315" y="2889677"/>
            <a:ext cx="5270281" cy="323941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139C-5FC4-954C-A121-83833F0B5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0E02FCF-7F11-C531-36CC-3E69FE1028BB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DEC9F51-AD7A-4712-29AF-BF8EBEB1AE7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3C447-DE71-F4D1-40F6-C99175DC267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7A0099-859E-AEFA-D4B8-171DEA02BA1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685FD54-E35E-0565-5B8C-A997C13AA8D9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2F99781D-8427-CEAE-6A34-28A040F61F9E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994FCD9-13E9-DA52-7A71-9A93868E9A6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8B14B8B4-8114-8B0D-B3D5-C576E9C1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66" y="2509689"/>
            <a:ext cx="6207907" cy="38218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6312-2C49-940B-CA55-4526CBD95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87BCC32-7379-4682-12B4-AED7549CC02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3857E03-FD0B-6A88-B6CF-90D0C24FFCD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89834D5-5576-1E2A-2AA8-B3A67FEB6AF3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E1B5697-B896-9A91-1B00-D7B0874D210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24281BD-6F68-5343-6C39-5136A37F192C}"/>
              </a:ext>
            </a:extLst>
          </p:cNvPr>
          <p:cNvCxnSpPr/>
          <p:nvPr/>
        </p:nvCxnSpPr>
        <p:spPr>
          <a:xfrm>
            <a:off x="4179338" y="573849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2820374A-B240-FA8C-86A6-E7BBB5ED9AC0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AC4DCA2-19EE-6F43-5FD7-C3384A5B18D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1681C0-A36F-0A10-AA71-BD0C1C96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38" y="2556589"/>
            <a:ext cx="6601081" cy="28942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8574-7796-8FC7-9A70-FC2489619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F245ECD-BAB0-48DD-0984-C138B5C980AF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FE15845-CFE7-6023-029E-3F90BCFB36E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BB2C16-0697-A286-8084-2D0FD3BF2DD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DFFAF2B-FC80-F75F-8B50-794096F6A6B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5ABCAED-60BD-2D29-1C9C-F2480C0AC3D9}"/>
              </a:ext>
            </a:extLst>
          </p:cNvPr>
          <p:cNvCxnSpPr/>
          <p:nvPr/>
        </p:nvCxnSpPr>
        <p:spPr>
          <a:xfrm>
            <a:off x="4205709" y="626602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EC0F12AA-6C22-2C9F-38DA-F76A13563574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29BC2FF-382E-0309-C296-97259C0F1B0C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2D31CA1-A04E-9A83-5AA6-9990DF08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06" y="2589269"/>
            <a:ext cx="4618424" cy="325757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C89F-3222-D062-F131-55CAB815D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BE8DFFE-F379-14A5-9A85-EDF841533C07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7F0D3E8-2EEA-7BC0-B7D6-36B5AA825D1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6AD0DD-D5F6-A5B0-72FA-1D3F254844E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9984FD4-8473-DD4E-E0B2-DACBF108B3B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04C8EC3-7220-46C0-2D77-88D0C7B10BE9}"/>
              </a:ext>
            </a:extLst>
          </p:cNvPr>
          <p:cNvCxnSpPr/>
          <p:nvPr/>
        </p:nvCxnSpPr>
        <p:spPr>
          <a:xfrm>
            <a:off x="4093585" y="66792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F975DC62-2782-0E19-03D5-80DDF7696105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 Install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56E778A-8ED8-F9AE-3D5F-143CA619DF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698AC-E747-DE0E-8A49-7B8EE2193DA8}"/>
              </a:ext>
            </a:extLst>
          </p:cNvPr>
          <p:cNvSpPr txBox="1"/>
          <p:nvPr/>
        </p:nvSpPr>
        <p:spPr>
          <a:xfrm>
            <a:off x="4457517" y="2565541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https://minikube.sigs.k8s.io/docs/start/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F9551E98-D3E6-06A0-6384-EA93F8DC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17" y="3214115"/>
            <a:ext cx="5114787" cy="32537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3E6A-F711-CCF2-2A4F-BF1C4BD7F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309CC32-77BE-C0E7-817B-436160990D6A}"/>
              </a:ext>
            </a:extLst>
          </p:cNvPr>
          <p:cNvCxnSpPr/>
          <p:nvPr/>
        </p:nvCxnSpPr>
        <p:spPr>
          <a:xfrm>
            <a:off x="4757632" y="98248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C1AE330-733C-D2A8-193E-1C2A742EC77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ADD2FA-1196-0B2E-D690-8DE32CFA9A2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65BE419-CAFE-A3D0-7E36-3D6870248A5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C60BCC6-E4ED-16A7-B1D1-8FFB21E0E58E}"/>
              </a:ext>
            </a:extLst>
          </p:cNvPr>
          <p:cNvCxnSpPr/>
          <p:nvPr/>
        </p:nvCxnSpPr>
        <p:spPr>
          <a:xfrm>
            <a:off x="4757632" y="667527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60FD4DA9-CA99-F99B-A918-05037F41268F}"/>
              </a:ext>
            </a:extLst>
          </p:cNvPr>
          <p:cNvSpPr txBox="1"/>
          <p:nvPr/>
        </p:nvSpPr>
        <p:spPr>
          <a:xfrm>
            <a:off x="4665479" y="566836"/>
            <a:ext cx="625963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VMs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7A14B347-9D88-EB3A-3555-D5B6296F7AB6}"/>
              </a:ext>
            </a:extLst>
          </p:cNvPr>
          <p:cNvSpPr txBox="1"/>
          <p:nvPr/>
        </p:nvSpPr>
        <p:spPr>
          <a:xfrm>
            <a:off x="4636026" y="3516352"/>
            <a:ext cx="7209577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Hardware is virtualized - we run multiple OS on a specific infrastructure.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On top of hardware and infrastructure there is a 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Hypervisor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Hypervisor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(software/hardware) is responsible for creating and running VMs.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Pros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: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All OS resources available to application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Better security control</a:t>
            </a:r>
          </a:p>
        </p:txBody>
      </p:sp>
      <p:pic>
        <p:nvPicPr>
          <p:cNvPr id="10" name="Picture 19">
            <a:extLst>
              <a:ext uri="{FF2B5EF4-FFF2-40B4-BE49-F238E27FC236}">
                <a16:creationId xmlns:a16="http://schemas.microsoft.com/office/drawing/2014/main" id="{80832AAC-BCFC-2256-4461-E9740AE8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995" y="1165046"/>
            <a:ext cx="3228974" cy="22098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B3680C8B-0D90-B098-1E97-A2F16FA4FA96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F1FA-9B91-C601-651C-2B3598BF77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916A2D5-7D11-4F35-1362-77F6F05E1AFE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578F3AF-87D1-CA9D-254F-369EBC222BA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F96BE3-EDDB-21F6-96FF-324F5943A77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2D83418-5066-6923-6F71-024D9BD2B4C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F397DD2-A795-44B8-48F5-F90D16384407}"/>
              </a:ext>
            </a:extLst>
          </p:cNvPr>
          <p:cNvCxnSpPr/>
          <p:nvPr/>
        </p:nvCxnSpPr>
        <p:spPr>
          <a:xfrm>
            <a:off x="4093585" y="66792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8070BC2A-8F96-A4AF-384F-E9094CAB8D94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 Install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33266A5-888E-9771-3C93-F01A56198C1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D6FCD9B-511F-1E8A-DB29-A0036D3E72B6}"/>
              </a:ext>
            </a:extLst>
          </p:cNvPr>
          <p:cNvSpPr txBox="1"/>
          <p:nvPr/>
        </p:nvSpPr>
        <p:spPr>
          <a:xfrm>
            <a:off x="4157584" y="2879710"/>
            <a:ext cx="6097466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Hypervisor: Ensure that you have a supported hypervisor installed -  VirtualBox is a commonly used choice for Windows.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https://www.virtualbox.org/wiki/Downloads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Hypervisor Driver: Make sure that the hypervisor driver is installed -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Aptos"/>
              </a:rPr>
              <a:t>Minikube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supports VirtualBox, Hyper-V, and Docker as drivers.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8BBC9EC6-86DB-5D3E-AED7-289FBD9FD626}"/>
              </a:ext>
            </a:extLst>
          </p:cNvPr>
          <p:cNvSpPr txBox="1"/>
          <p:nvPr/>
        </p:nvSpPr>
        <p:spPr>
          <a:xfrm>
            <a:off x="4007449" y="2349166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D0D0D"/>
                </a:solidFill>
                <a:uFillTx/>
                <a:latin typeface="Söhne"/>
              </a:rPr>
              <a:t>Prerequisites: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F6E1-9E3A-B7A6-2606-A93CDAB29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F28D16-EFA4-AE5E-51E1-EDC57C044782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F49B4D7-9C1F-E5DE-66BF-CB81875F12F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F05A42A-C8DE-FBDA-5CE0-FE4D62BB0093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D8857D-86D5-349D-FCA1-65168AAA1B2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4865CC6-D190-BBA2-F565-3A20DB4D4C2D}"/>
              </a:ext>
            </a:extLst>
          </p:cNvPr>
          <p:cNvCxnSpPr/>
          <p:nvPr/>
        </p:nvCxnSpPr>
        <p:spPr>
          <a:xfrm>
            <a:off x="4093585" y="574727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E6F3128E-4808-20E5-A4B0-D9480E7217FB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 Install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B2D13F6-BBC9-26C2-D99E-9932DBDE3D2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A51F634A-E419-614A-0E69-E1C448DDE2CC}"/>
              </a:ext>
            </a:extLst>
          </p:cNvPr>
          <p:cNvSpPr txBox="1"/>
          <p:nvPr/>
        </p:nvSpPr>
        <p:spPr>
          <a:xfrm>
            <a:off x="4007449" y="2349166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D0D0D"/>
                </a:solidFill>
                <a:uFillTx/>
                <a:latin typeface="Söhne"/>
              </a:rPr>
              <a:t>Prerequisites: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8B86D7C1-3744-43F6-D412-36D18C4B4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26" y="3154570"/>
            <a:ext cx="5485302" cy="196985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34A3-FE30-7919-80EF-00D971403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DCDAEAE-C733-99D5-B6F5-239DBE047631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D499F2E-2DE1-569A-0DF0-10AC9EB8465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7BCD20-2948-4B91-90F8-0EB01ECB996D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6435D2E-CCF3-95F4-3F61-FE950F4074F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6DA29B3-262D-33ED-1F59-7FE53EB3C96F}"/>
              </a:ext>
            </a:extLst>
          </p:cNvPr>
          <p:cNvCxnSpPr/>
          <p:nvPr/>
        </p:nvCxnSpPr>
        <p:spPr>
          <a:xfrm>
            <a:off x="4093585" y="66792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122C23B1-9570-34C1-9B7E-A89354EB9394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 Install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15434AF-0FA5-986A-600E-EA76A60032D8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22">
            <a:extLst>
              <a:ext uri="{FF2B5EF4-FFF2-40B4-BE49-F238E27FC236}">
                <a16:creationId xmlns:a16="http://schemas.microsoft.com/office/drawing/2014/main" id="{6AC2A826-858D-4430-4A77-BCDEC788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318" y="2565541"/>
            <a:ext cx="6619871" cy="37337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AE17-155E-A4EC-1BD6-1ED812C194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F82FC2E-BD6E-78B3-62CE-439CB1737B9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068D243-5E3C-3408-0279-971E6155E29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6ACA670-5937-5D4B-6A03-948E73B0E01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1121462-DB55-9005-6973-EDC400E6E5E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D4E2B8F-5EBE-BAA4-73B7-679DD60D1801}"/>
              </a:ext>
            </a:extLst>
          </p:cNvPr>
          <p:cNvCxnSpPr/>
          <p:nvPr/>
        </p:nvCxnSpPr>
        <p:spPr>
          <a:xfrm>
            <a:off x="4093585" y="66792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BBB89BFD-260E-FCEA-C082-FC470CFD3A9B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836D7D45-FAEF-A305-235E-134D3101DDE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20">
            <a:extLst>
              <a:ext uri="{FF2B5EF4-FFF2-40B4-BE49-F238E27FC236}">
                <a16:creationId xmlns:a16="http://schemas.microsoft.com/office/drawing/2014/main" id="{A8723D0B-1316-39E1-3684-5A85DFAC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66" y="2463878"/>
            <a:ext cx="3667905" cy="39369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035B-61BE-D9CD-1E6B-DDF048C61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5BB7059-FC46-660D-9A36-501CDC1F21DE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1B1168C-5467-DD8D-03CC-E6F79D2689F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A05501-830B-601F-619F-341317395C9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AD60DDA-9D9E-3297-09CC-D0D42307081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5CCD427-A325-172C-E189-BA90E454311D}"/>
              </a:ext>
            </a:extLst>
          </p:cNvPr>
          <p:cNvCxnSpPr/>
          <p:nvPr/>
        </p:nvCxnSpPr>
        <p:spPr>
          <a:xfrm>
            <a:off x="4067479" y="441084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0EFC0D98-DF35-85D8-F052-8F5A57288E80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8BDC6B7-D450-F52F-D456-B109EE91AC28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9D791-9506-8C77-7864-2725355D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604" y="2557576"/>
            <a:ext cx="5591171" cy="15525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B803-B7B9-9F0C-BFD3-F20C431DC6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2CF20C-C032-C040-265E-E422DC9C9789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3A605CD-E84C-BF46-5F37-2B25629BB3E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2424755-3BDC-B7F8-7EB7-623765C59EB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F4840AF-354D-DD65-CA35-CA30DDC045A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0D219A2-D193-4F72-B1B9-6520584195D2}"/>
              </a:ext>
            </a:extLst>
          </p:cNvPr>
          <p:cNvCxnSpPr/>
          <p:nvPr/>
        </p:nvCxnSpPr>
        <p:spPr>
          <a:xfrm>
            <a:off x="3844155" y="66528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B4C9754D-435E-DBFE-5182-02EE35C627FD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795C0C-87DF-932E-A825-3A28DE6C348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B7115B72-DD19-AA3E-601F-39C1ADA5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1" y="3567440"/>
            <a:ext cx="3981453" cy="11048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10D49840-B1B8-5B08-40F5-60F73C3C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421" y="4879631"/>
            <a:ext cx="2390771" cy="15049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27BA2A2E-A125-CB54-40C1-6D2EF1224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1" y="2447153"/>
            <a:ext cx="3409953" cy="962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757C705F-4132-F168-BC66-901B7023D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121" y="5055845"/>
            <a:ext cx="3429000" cy="11525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0664-4105-6DB1-9645-0317CB4D05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7996040-E23C-D7F3-FF26-DF40CE5175E2}"/>
              </a:ext>
            </a:extLst>
          </p:cNvPr>
          <p:cNvCxnSpPr/>
          <p:nvPr/>
        </p:nvCxnSpPr>
        <p:spPr>
          <a:xfrm>
            <a:off x="4093585" y="193420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6A5CBED-705B-ECFF-9A39-633482FC806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361AD-234B-FBBC-F83D-91ABD08911A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2ECC1FC-0A33-C367-9015-E140132AAD7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FF913E8-7DD0-7D79-1057-614C61F0FFEA}"/>
              </a:ext>
            </a:extLst>
          </p:cNvPr>
          <p:cNvCxnSpPr/>
          <p:nvPr/>
        </p:nvCxnSpPr>
        <p:spPr>
          <a:xfrm>
            <a:off x="3844155" y="671531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370478CA-05F0-AE98-B373-AB5F461CA2B9}"/>
              </a:ext>
            </a:extLst>
          </p:cNvPr>
          <p:cNvSpPr txBox="1"/>
          <p:nvPr/>
        </p:nvSpPr>
        <p:spPr>
          <a:xfrm>
            <a:off x="4007449" y="150171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MiniKube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A8A75AC-9955-EFDA-6F7D-DD125C80C7A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5D81F4-69A6-6B2E-FD79-944B1EA8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18" y="2036560"/>
            <a:ext cx="6972665" cy="1819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ACC7BF3C-9960-7878-F27F-16E7B9C0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70" y="4060521"/>
            <a:ext cx="5336932" cy="24504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A168-DD8F-09DB-5A26-0B9D4A32D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FCB19055-79B6-A0ED-435B-EFDF87B2DF42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30EA759-BDCE-B1D9-F3D3-C3399162373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87A0FA-B6B3-9E01-CEA8-735CD6367A0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B520FD9-C9CF-A24B-D609-8EE269B277D9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64C5F8D-3331-A16D-AA5F-0D189F203313}"/>
              </a:ext>
            </a:extLst>
          </p:cNvPr>
          <p:cNvCxnSpPr/>
          <p:nvPr/>
        </p:nvCxnSpPr>
        <p:spPr>
          <a:xfrm>
            <a:off x="3844155" y="66528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FB6DB49F-DCFB-038D-B2EE-E9842F9B2F62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Pod from image in docker hub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C2D7230-6103-D0A1-8D2E-C99D073A045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F66B4-113C-9531-54C3-69B5FC0A1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788" y="2741389"/>
            <a:ext cx="7574523" cy="3619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E5D33D0C-C3F2-AE4F-CFE6-7662913A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46" y="3389031"/>
            <a:ext cx="4491532" cy="131485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3BBC3EC5-944F-F442-895C-1B01B3AE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546" y="4953899"/>
            <a:ext cx="5057775" cy="14287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1361-781B-1555-B187-AF732C65A2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814849D-7E77-F463-BBF5-3939712A81F4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8C2F2FF-E554-E834-0D45-B523D6CB267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A41167C-E21F-61B3-A199-FBBCB85B28F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74ABFB-0F7C-131F-E3CA-B7707666F11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45EC5E0-2A75-260B-5CB3-32400D5C3FDE}"/>
              </a:ext>
            </a:extLst>
          </p:cNvPr>
          <p:cNvCxnSpPr/>
          <p:nvPr/>
        </p:nvCxnSpPr>
        <p:spPr>
          <a:xfrm>
            <a:off x="3844155" y="66528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8D1B3EAE-787E-DBF7-DCF6-06B47C96BCBE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Pod from mysql image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1E0A322-B8D7-A159-BE24-C07860818750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68A5FC6-9673-1F8B-1FAD-083740506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85" y="2671410"/>
            <a:ext cx="5353053" cy="24479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58F6-3117-2974-D114-CBB91B20D3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916ECCC-249C-C16C-78D9-6342DEA6F71F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B59F543-B3E1-BB7F-6302-C666680B5EB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3483E51-1FE6-ADFF-5BB8-F794C56143D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DE5B166-2DEF-A2C7-BE61-28CBF839C74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B7308C9-C31C-712C-9C1B-8A57C3BC3E96}"/>
              </a:ext>
            </a:extLst>
          </p:cNvPr>
          <p:cNvCxnSpPr/>
          <p:nvPr/>
        </p:nvCxnSpPr>
        <p:spPr>
          <a:xfrm>
            <a:off x="3844155" y="66528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A9C4A5AD-2D19-F57E-BB40-5A4A98C3BA62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Check logs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AE64676-350E-73F1-0385-0567F5F1FA5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511193-AA11-C064-449C-F5E9EA3A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535" y="3136291"/>
            <a:ext cx="6601081" cy="22383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A66-1B2A-8678-BC4E-DF024687A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BCE4530-D6F2-4167-A5EE-17D85537DE73}"/>
              </a:ext>
            </a:extLst>
          </p:cNvPr>
          <p:cNvCxnSpPr/>
          <p:nvPr/>
        </p:nvCxnSpPr>
        <p:spPr>
          <a:xfrm>
            <a:off x="4757632" y="75042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ADA8192-991E-947F-E95D-1F6CF9E0B16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F1B63FA-E867-EA69-A7C9-DC4594B221B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6F07C8E-41E0-B5D0-6878-3ABFB9C6477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93CF194-FC29-942B-C65A-CAEF4715CCF5}"/>
              </a:ext>
            </a:extLst>
          </p:cNvPr>
          <p:cNvCxnSpPr/>
          <p:nvPr/>
        </p:nvCxnSpPr>
        <p:spPr>
          <a:xfrm>
            <a:off x="4907219" y="669813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1634EA74-643D-DAFE-0050-4B7282190E29}"/>
              </a:ext>
            </a:extLst>
          </p:cNvPr>
          <p:cNvSpPr txBox="1"/>
          <p:nvPr/>
        </p:nvSpPr>
        <p:spPr>
          <a:xfrm>
            <a:off x="4665479" y="350306"/>
            <a:ext cx="6259634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Containers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EE83781F-A5C4-E2AD-177D-8009D46B9F60}"/>
              </a:ext>
            </a:extLst>
          </p:cNvPr>
          <p:cNvSpPr txBox="1"/>
          <p:nvPr/>
        </p:nvSpPr>
        <p:spPr>
          <a:xfrm>
            <a:off x="4761043" y="3057177"/>
            <a:ext cx="7084560" cy="36933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Only OS is virtualized – each container instance hosts a virtual OS of your choice.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Container runs on a specific OS (usually Linux or Windows).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Containers shared resources are read-only.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Pros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Containers share OS libraries resources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Much lighter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Launch faster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Single OS installation is required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Portable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B13F8A0C-93C2-6B8D-B208-63576901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32" y="810249"/>
            <a:ext cx="2898390" cy="21716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6CAEBCFA-662E-32C2-E45E-5A84EB6F4060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C8E6-B999-A590-2DEF-595470EAC9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84A51DE-C1B5-93C6-03B6-E5A3D630726B}"/>
              </a:ext>
            </a:extLst>
          </p:cNvPr>
          <p:cNvCxnSpPr/>
          <p:nvPr/>
        </p:nvCxnSpPr>
        <p:spPr>
          <a:xfrm>
            <a:off x="4102382" y="101801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C472E28-B6A5-E99B-393A-CF1686B245B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C054411-B00B-C59D-5D5B-824718FE733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A396B56-B041-E8F2-A108-3E7367A50C7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5F4134D-FE95-A0E7-EA91-17380DBB4C79}"/>
              </a:ext>
            </a:extLst>
          </p:cNvPr>
          <p:cNvCxnSpPr/>
          <p:nvPr/>
        </p:nvCxnSpPr>
        <p:spPr>
          <a:xfrm>
            <a:off x="3844155" y="66528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D58B346E-350C-35B0-D09A-1C84BD5B7020}"/>
              </a:ext>
            </a:extLst>
          </p:cNvPr>
          <p:cNvSpPr txBox="1"/>
          <p:nvPr/>
        </p:nvSpPr>
        <p:spPr>
          <a:xfrm>
            <a:off x="4007449" y="617905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Describe Pod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64D9F0C-DCCC-B49A-846E-D70403FAE00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E0A9DC7-8496-78BE-FC12-F5169FE0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55" y="351363"/>
            <a:ext cx="6460428" cy="61728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E0D6E-7FFE-E287-B184-4A6E0FDF00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929D6E6-4B65-2E67-EDDA-93FC2706A23D}"/>
              </a:ext>
            </a:extLst>
          </p:cNvPr>
          <p:cNvCxnSpPr/>
          <p:nvPr/>
        </p:nvCxnSpPr>
        <p:spPr>
          <a:xfrm>
            <a:off x="4125242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C851ACA-B85A-EB92-EBF2-0F687D8BF9A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52495B-99D7-91D5-678F-FF0220E6546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1B4FD1-166C-B283-FD00-C9FF2310B90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1BE1F38-D905-2435-B9E1-286B480DF7D2}"/>
              </a:ext>
            </a:extLst>
          </p:cNvPr>
          <p:cNvCxnSpPr/>
          <p:nvPr/>
        </p:nvCxnSpPr>
        <p:spPr>
          <a:xfrm>
            <a:off x="4100361" y="639791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316E3027-18CE-2EBA-2FC6-D0F56712CED0}"/>
              </a:ext>
            </a:extLst>
          </p:cNvPr>
          <p:cNvSpPr txBox="1"/>
          <p:nvPr/>
        </p:nvSpPr>
        <p:spPr>
          <a:xfrm>
            <a:off x="4007449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Delete Pod and deployments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F8A9A4C-A837-B109-32BF-D592E518DE7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343203-10CE-98F3-556A-0CF2F616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63" y="2630564"/>
            <a:ext cx="3514725" cy="14573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5D8284D6-DA46-BB6D-A700-A62449D4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63" y="4642244"/>
            <a:ext cx="3495678" cy="12858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EA747-989A-3842-4E4E-6470E7B909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006CEB6-48C1-C07A-E814-60F57737D9C4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42FD644-8FD4-0E8B-5375-E078DC623B8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D15AF2-F51A-541F-E884-96883ACCE53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9AC250-499E-D03E-5206-A89F0199424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A4D361E-1BC9-BCE5-F943-25929E74E603}"/>
              </a:ext>
            </a:extLst>
          </p:cNvPr>
          <p:cNvCxnSpPr/>
          <p:nvPr/>
        </p:nvCxnSpPr>
        <p:spPr>
          <a:xfrm>
            <a:off x="4251850" y="52636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FDBE477-C310-31DD-E011-C6BE4253BD91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E3FD351-13ED-AAD2-8677-53E7AE70BD16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Deploy the Coupon MS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89FFD46F-46AC-6AC0-8AF0-E3B6C57A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50" y="2561216"/>
            <a:ext cx="6325297" cy="23448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DC70-E99C-52BD-D501-6CB0355BC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8F6C7B5-9AC1-5824-18A9-2F3829FC4BB7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6CCA1D6-0FDC-E1A0-D162-85D60AC60E9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0452C6-D8F4-BF8D-36C2-6FCCE1D6F49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FAB427-C105-2097-8BAE-3D43A48CF77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744B309-6D75-8B6A-8E39-1CA863445B0A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489E52B-FBF0-E789-FDE0-C25354D94368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3C71A54-A8CB-541B-97A9-E3DC036BBCC2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mysql-secret.yaml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9EFF6301-8AC9-FDDA-6402-F418FEAE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92" y="2366503"/>
            <a:ext cx="4267203" cy="11239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549EBD-2F72-0393-EFD5-A54331E3E7A0}"/>
              </a:ext>
            </a:extLst>
          </p:cNvPr>
          <p:cNvSpPr txBox="1"/>
          <p:nvPr/>
        </p:nvSpPr>
        <p:spPr>
          <a:xfrm>
            <a:off x="4783692" y="3732087"/>
            <a:ext cx="5652775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apiVersion: 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kind: Secret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name: mysql-secret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type: Opaque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MYSQL_ROOT_PASSWORD 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: </a:t>
            </a:r>
            <a:r>
              <a:rPr lang="-" sz="1800" b="1" i="0" u="none" strike="noStrike" kern="1200" cap="none" spc="0" baseline="0">
                <a:solidFill>
                  <a:srgbClr val="C04F15"/>
                </a:solidFill>
                <a:uFillTx/>
                <a:latin typeface="Aptos"/>
              </a:rPr>
              <a:t>MTIzNA==</a:t>
            </a:r>
            <a:endParaRPr lang="en-US" sz="1800" b="1" i="0" u="none" strike="noStrike" kern="1200" cap="none" spc="0" baseline="0">
              <a:solidFill>
                <a:srgbClr val="C04F15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8B37A-80A2-0B47-B2AE-2C05BA9F8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E8D1285-0609-70CF-DB47-B6398274B65E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51FBEE1-2091-E3EB-43FF-2D4B6545186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015E4E-1A7C-7C8F-CCF4-42D44D99133D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D8BCC18-6A7C-7984-78C8-1D55F6A9350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731848E-C0FB-477C-01D2-3AAF52DB6D06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01509E68-83D1-1B2C-1ED3-9FADD9C655D9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53CE126-95A2-6FFF-9918-6A5DA0C5EB1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Run the secret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B386CCB-D1A5-7C10-8124-E75C0C9CC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652" y="3697083"/>
            <a:ext cx="7200900" cy="163830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ECEAF294-F1B3-37E2-B5C1-00C43B83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85" y="2371725"/>
            <a:ext cx="3352803" cy="10572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84DE-C116-AF2A-B916-272CB8D941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8371D1B-5F6F-0D5C-0857-B16D33A295C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BB4D347-92C2-2A01-1867-C23C63F8B11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0E76DA-7AE4-6658-29B8-BAD6B0F856E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1890C6-DFE1-3263-10CB-C701A4BD946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63EA583-8648-64F0-0314-66A7BA1999A9}"/>
              </a:ext>
            </a:extLst>
          </p:cNvPr>
          <p:cNvCxnSpPr/>
          <p:nvPr/>
        </p:nvCxnSpPr>
        <p:spPr>
          <a:xfrm>
            <a:off x="4007449" y="540437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C86DC04-6D3C-0CF5-1492-E5A0CF7791F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D8EB933-099A-47DD-12B5-1ED356DB4B9B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Run mysql-secret.yaml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2813A0B9-FD4B-A020-BF2F-B404F7A6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731" y="2795238"/>
            <a:ext cx="3486149" cy="22002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7F3D-4CCE-A3B5-2381-E7FC24E90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E422AE6-DE09-36D7-A575-49D4EE61D1CB}"/>
              </a:ext>
            </a:extLst>
          </p:cNvPr>
          <p:cNvCxnSpPr/>
          <p:nvPr/>
        </p:nvCxnSpPr>
        <p:spPr>
          <a:xfrm>
            <a:off x="4165713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4444C95-1D90-9204-7C47-CAAE0773468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474BA75-83DC-C6C6-81F5-C7B8010542A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99F825-7759-51DD-6A69-0FCC41F5160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2BF3566-ED39-F96B-97E1-03F9A2200388}"/>
              </a:ext>
            </a:extLst>
          </p:cNvPr>
          <p:cNvCxnSpPr/>
          <p:nvPr/>
        </p:nvCxnSpPr>
        <p:spPr>
          <a:xfrm>
            <a:off x="4291617" y="607258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27909CE9-B148-4DF2-02CA-803B1BE23BD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476EC86-DBBB-D9D8-1BC3-CB211EC03B84}"/>
              </a:ext>
            </a:extLst>
          </p:cNvPr>
          <p:cNvSpPr txBox="1"/>
          <p:nvPr/>
        </p:nvSpPr>
        <p:spPr>
          <a:xfrm>
            <a:off x="4165713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mysql-secret.yaml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3DEE0A99-D5F6-3A07-34E3-7628A80B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813" y="2449110"/>
            <a:ext cx="6640875" cy="335380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FC97-D67E-9ED1-182C-3826A953E3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6019C12-BC74-38DE-D4C3-17366725CE5A}"/>
              </a:ext>
            </a:extLst>
          </p:cNvPr>
          <p:cNvCxnSpPr/>
          <p:nvPr/>
        </p:nvCxnSpPr>
        <p:spPr>
          <a:xfrm>
            <a:off x="4190567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D857438-1BF4-D948-3DAA-1F44B5E0EDC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E5DBB64-9D22-61BB-5484-D3F0F9D5D8B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A0E5215-BF1D-5B3C-FE96-668D28C140B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0256DE3-C7F8-EB20-0993-CFC2C92128E3}"/>
              </a:ext>
            </a:extLst>
          </p:cNvPr>
          <p:cNvCxnSpPr/>
          <p:nvPr/>
        </p:nvCxnSpPr>
        <p:spPr>
          <a:xfrm>
            <a:off x="4190567" y="572969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712EDB8-E2C0-A6BC-E1E6-E0F0B9A83CE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73010AA-E25E-AE93-C216-856892F89C65}"/>
              </a:ext>
            </a:extLst>
          </p:cNvPr>
          <p:cNvSpPr txBox="1"/>
          <p:nvPr/>
        </p:nvSpPr>
        <p:spPr>
          <a:xfrm>
            <a:off x="4190567" y="182440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mysql-configMap.yaml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E18D1C2-F72A-2A70-5A70-36F954724202}"/>
              </a:ext>
            </a:extLst>
          </p:cNvPr>
          <p:cNvSpPr txBox="1"/>
          <p:nvPr/>
        </p:nvSpPr>
        <p:spPr>
          <a:xfrm>
            <a:off x="4077428" y="2773530"/>
            <a:ext cx="3747723" cy="2585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apiVersion: 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kind: ConfigMap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name: mysql-config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MYSQL_HOST: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mysqldb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MYSQL_PORT: "3306"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MYSQL_USER: "root"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MYSQL_DATABASE: "couponsdb"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0B90D2DA-2055-D592-FA50-F055EAFB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766" y="2633947"/>
            <a:ext cx="4095753" cy="21812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80D7-F54A-E4D0-1656-3548AEE26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B3DB5D9-C454-1141-46B0-134A8CD242EB}"/>
              </a:ext>
            </a:extLst>
          </p:cNvPr>
          <p:cNvCxnSpPr/>
          <p:nvPr/>
        </p:nvCxnSpPr>
        <p:spPr>
          <a:xfrm>
            <a:off x="4190567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2186329-ED4E-9F06-7C01-67C84E3149F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8BDD442-5B16-FDDE-80A0-6A4FC0B136D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BE20537-7ABF-BD12-9EB8-8C5FACE7F7B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A6004E3-7098-5DD0-0987-B5C8869BEA70}"/>
              </a:ext>
            </a:extLst>
          </p:cNvPr>
          <p:cNvCxnSpPr/>
          <p:nvPr/>
        </p:nvCxnSpPr>
        <p:spPr>
          <a:xfrm>
            <a:off x="4190567" y="632756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D3283C5-264D-D885-C404-7D22A7C8044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BD27541-D09A-26FE-DAB6-1EC9FE9FD8EC}"/>
              </a:ext>
            </a:extLst>
          </p:cNvPr>
          <p:cNvSpPr txBox="1"/>
          <p:nvPr/>
        </p:nvSpPr>
        <p:spPr>
          <a:xfrm>
            <a:off x="4190567" y="182440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mysql-configMap.yaml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9D1C636E-3AFB-339B-5AE6-DB6F27189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258" y="2740749"/>
            <a:ext cx="4378330" cy="321358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D2A42-8902-08EB-7818-B68826133C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FA66120-07DD-EFA1-72A3-F0979374BAE5}"/>
              </a:ext>
            </a:extLst>
          </p:cNvPr>
          <p:cNvCxnSpPr/>
          <p:nvPr/>
        </p:nvCxnSpPr>
        <p:spPr>
          <a:xfrm>
            <a:off x="4179667" y="72696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75225DC-C3D8-369A-75F9-F634FF9389E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A7420CD-AF4B-75C5-56CD-4214539BF79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7328CD5-AE6B-5AFD-74F4-570F9F7536C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33BAC5A-B569-1233-00C2-16507ECBEB27}"/>
              </a:ext>
            </a:extLst>
          </p:cNvPr>
          <p:cNvCxnSpPr/>
          <p:nvPr/>
        </p:nvCxnSpPr>
        <p:spPr>
          <a:xfrm>
            <a:off x="4291535" y="667046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0FFF137-76F9-1517-9E30-7F3A5A205E4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84BB5AC-FDE2-6AD6-C926-FEA1E56906EC}"/>
              </a:ext>
            </a:extLst>
          </p:cNvPr>
          <p:cNvSpPr txBox="1"/>
          <p:nvPr/>
        </p:nvSpPr>
        <p:spPr>
          <a:xfrm>
            <a:off x="4170880" y="257147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Mysql-statfulset.yaml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412F7E08-E564-3B70-099A-19497828D511}"/>
              </a:ext>
            </a:extLst>
          </p:cNvPr>
          <p:cNvSpPr txBox="1"/>
          <p:nvPr/>
        </p:nvSpPr>
        <p:spPr>
          <a:xfrm>
            <a:off x="4795159" y="908401"/>
            <a:ext cx="6097466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apiVersion: apps/v1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kind: StatefulSet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name: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mysql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replicas: 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selector: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matchLabels: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app: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  </a:t>
            </a:r>
            <a:r>
              <a:rPr lang="-" sz="1800" b="1" i="0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template: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    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      labels: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        app: 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hostname: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215F9A"/>
                </a:solidFill>
                <a:uFillTx/>
                <a:latin typeface="Aptos"/>
              </a:rPr>
              <a:t>      containers: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215F9A"/>
                </a:solidFill>
                <a:uFillTx/>
                <a:latin typeface="Aptos"/>
              </a:rPr>
              <a:t>      - name: 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215F9A"/>
                </a:solidFill>
                <a:uFillTx/>
                <a:latin typeface="Aptos"/>
              </a:rPr>
              <a:t>        image: mysql:latest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215F9A"/>
                </a:solidFill>
                <a:uFillTx/>
                <a:latin typeface="Aptos"/>
              </a:rPr>
              <a:t>        ports: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-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containerPort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: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3307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F056-0ED9-5AA7-45B9-611A097A9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7A3BC9A-9F97-32E5-234C-EC68943E00FD}"/>
              </a:ext>
            </a:extLst>
          </p:cNvPr>
          <p:cNvCxnSpPr/>
          <p:nvPr/>
        </p:nvCxnSpPr>
        <p:spPr>
          <a:xfrm>
            <a:off x="4631189" y="181897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1A77693-E825-9BBA-AD16-8F8B8AD7A94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88E1D9-34A9-79E8-A356-0B8991EFE6F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3B0B325-FA13-50D4-F1FE-67CBBEEAB22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45E2BBF-E688-9BB8-E28F-603F8FA1BD35}"/>
              </a:ext>
            </a:extLst>
          </p:cNvPr>
          <p:cNvCxnSpPr/>
          <p:nvPr/>
        </p:nvCxnSpPr>
        <p:spPr>
          <a:xfrm>
            <a:off x="4529004" y="426289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6D1A2E66-C87A-3878-A190-3C19A0379CB9}"/>
              </a:ext>
            </a:extLst>
          </p:cNvPr>
          <p:cNvSpPr txBox="1"/>
          <p:nvPr/>
        </p:nvSpPr>
        <p:spPr>
          <a:xfrm>
            <a:off x="4631189" y="2022826"/>
            <a:ext cx="6601081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</a:rPr>
              <a:t>Docker is a virtualization tool.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</a:rPr>
              <a:t>Docker makes developing and deploying apps easy.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</a:rPr>
              <a:t>Docker packages applications with runtime dependencies &amp; provide configuration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307473A-5206-4651-1473-03B6D99620DE}"/>
              </a:ext>
            </a:extLst>
          </p:cNvPr>
          <p:cNvSpPr txBox="1"/>
          <p:nvPr/>
        </p:nvSpPr>
        <p:spPr>
          <a:xfrm>
            <a:off x="4551179" y="1496214"/>
            <a:ext cx="327837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What is Docker?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FC0CB31-A06C-5F3A-C4ED-C7E29A91D30C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94A0-23D5-595D-125C-05E0270F8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43C641A0-9D5F-1917-2A19-E7F7982C7127}"/>
              </a:ext>
            </a:extLst>
          </p:cNvPr>
          <p:cNvCxnSpPr/>
          <p:nvPr/>
        </p:nvCxnSpPr>
        <p:spPr>
          <a:xfrm>
            <a:off x="4095369" y="19734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5DCA877-949C-643A-4B05-7A0B4456836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89618C-4D3C-2973-03FE-8C6AA1ADF0A0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13DF79F9-2B23-B01B-18F4-8BADF2B66DAC}"/>
              </a:ext>
            </a:extLst>
          </p:cNvPr>
          <p:cNvCxnSpPr/>
          <p:nvPr/>
        </p:nvCxnSpPr>
        <p:spPr>
          <a:xfrm>
            <a:off x="4558558" y="671539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A6A536FA-9F61-DAC7-2440-A16E60161D2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49F6351E-A563-D30C-C0F2-7125D77E3304}"/>
              </a:ext>
            </a:extLst>
          </p:cNvPr>
          <p:cNvSpPr txBox="1"/>
          <p:nvPr/>
        </p:nvSpPr>
        <p:spPr>
          <a:xfrm>
            <a:off x="4662123" y="493145"/>
            <a:ext cx="6123846" cy="61863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env: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- name: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MYSQL_ROOT_PASSWORD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valueFrom: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</a:t>
            </a:r>
            <a:r>
              <a:rPr lang="-" sz="1800" b="0" i="0" u="none" strike="noStrike" kern="1200" cap="none" spc="0" baseline="0">
                <a:solidFill>
                  <a:srgbClr val="215F9A"/>
                </a:solidFill>
                <a:uFillTx/>
                <a:latin typeface="Aptos"/>
              </a:rPr>
              <a:t>secretKeyRef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name: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mysql-secret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key: MYSQL_ROOT_PASSWORD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- name: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MYSQL_DATABASE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valueFrom: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</a:t>
            </a:r>
            <a:r>
              <a:rPr lang="-" sz="1800" b="0" i="0" u="none" strike="noStrike" kern="1200" cap="none" spc="0" baseline="0">
                <a:solidFill>
                  <a:srgbClr val="215F9A"/>
                </a:solidFill>
                <a:uFillTx/>
                <a:latin typeface="Aptos"/>
              </a:rPr>
              <a:t>configMapKeyRef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name: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mysql-config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key: MYSQL_DATABASE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volumeMounts: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- name: mysql-persistent-storage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mountPath: /var/lib/mysql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volumeClaimTemplates: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- 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name: mysql-persistent-storage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accessModes: [ "ReadWriteOnce" ]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resources: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requests: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storage: 1Gi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BA10-8EAD-0354-230A-8497C52E6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C4AD531-9FEF-764E-4B2D-3DE5E00C0A69}"/>
              </a:ext>
            </a:extLst>
          </p:cNvPr>
          <p:cNvCxnSpPr/>
          <p:nvPr/>
        </p:nvCxnSpPr>
        <p:spPr>
          <a:xfrm>
            <a:off x="4165713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7628A51-D49E-E0F8-F07D-BD8AAA4A74E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2DF51F-01B0-96BB-205B-526A7DC750E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AB037CC-F92F-A3FC-9E55-8302574E23F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8588360-8316-210B-9EFB-D6DCFFC8DB96}"/>
              </a:ext>
            </a:extLst>
          </p:cNvPr>
          <p:cNvCxnSpPr/>
          <p:nvPr/>
        </p:nvCxnSpPr>
        <p:spPr>
          <a:xfrm>
            <a:off x="4287018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75F6A03-47A7-36EF-7D2F-D9BAAE81A1A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EFD539-FACA-E6A9-06D9-001C7143E778}"/>
              </a:ext>
            </a:extLst>
          </p:cNvPr>
          <p:cNvSpPr txBox="1"/>
          <p:nvPr/>
        </p:nvSpPr>
        <p:spPr>
          <a:xfrm>
            <a:off x="4165713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Mysql-statfulset.yaml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59A5C95-1F71-203A-4427-0C86D80E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779" y="4519851"/>
            <a:ext cx="4152903" cy="13716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AF2AE4EA-3421-8C14-A773-8B64EDFD8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54" y="2778815"/>
            <a:ext cx="4124328" cy="10763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0353-8EBD-5E45-CD92-4E9C3D779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B9DAF50-C0DF-FCAC-4911-1F70A6D154B3}"/>
              </a:ext>
            </a:extLst>
          </p:cNvPr>
          <p:cNvCxnSpPr/>
          <p:nvPr/>
        </p:nvCxnSpPr>
        <p:spPr>
          <a:xfrm>
            <a:off x="4165713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B8AE87D-DE5A-D28E-372A-FFA13C993C2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A172A84-1E80-E9A0-CAA7-72B3FF7D8F4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18AEF18-05A5-5DCF-27B5-5B5B7BECAD89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C6FA447-AE25-7348-4134-94A833596970}"/>
              </a:ext>
            </a:extLst>
          </p:cNvPr>
          <p:cNvCxnSpPr/>
          <p:nvPr/>
        </p:nvCxnSpPr>
        <p:spPr>
          <a:xfrm>
            <a:off x="4165713" y="652979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FCFE672-CF28-6751-1DB6-027103FA9E9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C520121-456F-8D9E-6313-B5FE0678C14D}"/>
              </a:ext>
            </a:extLst>
          </p:cNvPr>
          <p:cNvSpPr txBox="1"/>
          <p:nvPr/>
        </p:nvSpPr>
        <p:spPr>
          <a:xfrm>
            <a:off x="4165713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mysql-statfulset.yaml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2190EA0A-2C80-4359-1965-7EFABC3F5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959" y="2630564"/>
            <a:ext cx="7054294" cy="1607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03C1D957-162A-0096-8270-509B814F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59" y="4589126"/>
            <a:ext cx="6308482" cy="16115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59A4-5D77-AA24-CC6E-AEEF186D1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61D66A0-84DC-A113-F38C-8862EA4E01E4}"/>
              </a:ext>
            </a:extLst>
          </p:cNvPr>
          <p:cNvCxnSpPr/>
          <p:nvPr/>
        </p:nvCxnSpPr>
        <p:spPr>
          <a:xfrm>
            <a:off x="4260637" y="222979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8C16EC3-985B-86EA-21D9-9C4AF11BAE0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8125FE-37B6-A8AD-0301-725DB9FD5CC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4D8090C-23EA-16A2-110E-3814BFD63F0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845F860-4DE2-4A5B-57FD-2CFE7C440021}"/>
              </a:ext>
            </a:extLst>
          </p:cNvPr>
          <p:cNvCxnSpPr/>
          <p:nvPr/>
        </p:nvCxnSpPr>
        <p:spPr>
          <a:xfrm>
            <a:off x="4348566" y="667046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524AC02-1F7F-B98B-F7E5-215F7C7D788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BBAEAED-886A-7084-3969-9F6BB36FFF28}"/>
              </a:ext>
            </a:extLst>
          </p:cNvPr>
          <p:cNvSpPr/>
          <p:nvPr/>
        </p:nvSpPr>
        <p:spPr>
          <a:xfrm>
            <a:off x="4260637" y="1768211"/>
            <a:ext cx="2808780" cy="40011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</a:t>
            </a:r>
            <a:r>
              <a:rPr lang="-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-</a:t>
            </a: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statfulset</a:t>
            </a:r>
            <a:r>
              <a:rPr lang="-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.yaml</a:t>
            </a: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B2EF3A72-AB13-6352-46CA-04C9D569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8" y="2361090"/>
            <a:ext cx="4971318" cy="41166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3E63-7F1C-D0BD-73FF-9A4FB9B313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43E208A-F2FE-900B-0201-7164EAD69AFE}"/>
              </a:ext>
            </a:extLst>
          </p:cNvPr>
          <p:cNvCxnSpPr/>
          <p:nvPr/>
        </p:nvCxnSpPr>
        <p:spPr>
          <a:xfrm>
            <a:off x="4137550" y="170051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8D607E1-642E-6F85-9FF6-3FBA6505006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9B88A27-DCA1-F71B-5518-8F82CA15D21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2EB208-FFF1-45B9-C6A4-ED888390817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320AA3B-A684-C647-983F-203DB5E0E949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8B4CF7D-8236-D0C4-6B12-03E347B8350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AB9A12E-827F-F657-B892-96C408B9E4D0}"/>
              </a:ext>
            </a:extLst>
          </p:cNvPr>
          <p:cNvSpPr txBox="1"/>
          <p:nvPr/>
        </p:nvSpPr>
        <p:spPr>
          <a:xfrm>
            <a:off x="4137550" y="1249308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mysql-service.yaml (Internal service)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B25E10B9-0F93-4CA9-AC94-8B230BF9F5B0}"/>
              </a:ext>
            </a:extLst>
          </p:cNvPr>
          <p:cNvSpPr txBox="1"/>
          <p:nvPr/>
        </p:nvSpPr>
        <p:spPr>
          <a:xfrm>
            <a:off x="4276155" y="1864891"/>
            <a:ext cx="2383118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apiVersion: 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kind: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Service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name: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labels: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app: 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  </a:t>
            </a:r>
            <a:r>
              <a:rPr lang="-" sz="1800" b="1" i="1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selector: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1" u="none" strike="noStrike" kern="1200" cap="none" spc="0" baseline="0">
                <a:solidFill>
                  <a:srgbClr val="A02B93"/>
                </a:solidFill>
                <a:uFillTx/>
                <a:latin typeface="Aptos"/>
              </a:rPr>
              <a:t>    app: 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ports: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- protocol: TCP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port: 3306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targetPort: 3307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selector: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app: mysqldb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clusterIP: None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A02792E7-F13A-1D5A-ECF3-3EEF40F9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46" y="1947287"/>
            <a:ext cx="2112721" cy="244446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2" name="Straight Arrow Connector 16">
            <a:extLst>
              <a:ext uri="{FF2B5EF4-FFF2-40B4-BE49-F238E27FC236}">
                <a16:creationId xmlns:a16="http://schemas.microsoft.com/office/drawing/2014/main" id="{379D0526-0DBF-BFC6-E2F1-55547B84F252}"/>
              </a:ext>
            </a:extLst>
          </p:cNvPr>
          <p:cNvCxnSpPr/>
          <p:nvPr/>
        </p:nvCxnSpPr>
        <p:spPr>
          <a:xfrm>
            <a:off x="6003630" y="4237896"/>
            <a:ext cx="2604037" cy="0"/>
          </a:xfrm>
          <a:prstGeom prst="straightConnector1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5991-78D5-7DDA-4143-0A543FC622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A317500-245A-E550-B374-2545782A919D}"/>
              </a:ext>
            </a:extLst>
          </p:cNvPr>
          <p:cNvCxnSpPr/>
          <p:nvPr/>
        </p:nvCxnSpPr>
        <p:spPr>
          <a:xfrm>
            <a:off x="4007449" y="1087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59962F5-EEB3-8E0C-AD99-EF3E083BADC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85284D9-1301-6C2A-FAAA-8CBC35E0C8D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D62D8C6-BD3C-B4B4-C2C6-233CC0B2EB7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89AB1A2-14BC-1081-F3F5-7F5D496A8FC2}"/>
              </a:ext>
            </a:extLst>
          </p:cNvPr>
          <p:cNvCxnSpPr/>
          <p:nvPr/>
        </p:nvCxnSpPr>
        <p:spPr>
          <a:xfrm>
            <a:off x="4174501" y="662651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2FF27D7-7C27-72B6-1A3B-BF5623999DA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7892A85-6945-D21A-F6F6-10E994DE4A19}"/>
              </a:ext>
            </a:extLst>
          </p:cNvPr>
          <p:cNvSpPr txBox="1"/>
          <p:nvPr/>
        </p:nvSpPr>
        <p:spPr>
          <a:xfrm>
            <a:off x="4079376" y="54669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mysql-service.yaml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7F16C0EC-CBA6-1A62-4F89-D8C63213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69" y="2460028"/>
            <a:ext cx="2458913" cy="403671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66DDD02F-5DC1-F669-CF7A-0DD5D894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01" y="1153469"/>
            <a:ext cx="5915025" cy="11906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293C0-6B10-CA52-16AD-DB86EC4B0F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A4DAA06-D9C5-4C6B-A5FF-F5A3323771CD}"/>
              </a:ext>
            </a:extLst>
          </p:cNvPr>
          <p:cNvCxnSpPr/>
          <p:nvPr/>
        </p:nvCxnSpPr>
        <p:spPr>
          <a:xfrm>
            <a:off x="4190567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2389241-050A-6D4B-67D6-FC6BF481D50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588767-23C2-6098-A2AF-5E13CDE27552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B6BEDF-6971-2A13-9DDA-B7DD99BBCEB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2311280-3E9C-86C1-B053-CD966A55DD53}"/>
              </a:ext>
            </a:extLst>
          </p:cNvPr>
          <p:cNvCxnSpPr/>
          <p:nvPr/>
        </p:nvCxnSpPr>
        <p:spPr>
          <a:xfrm>
            <a:off x="4190567" y="582641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01B3BE9-B3C3-8A7F-8ABE-D1ABC77F413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4FC1BD1-4F50-9215-0AF6-9B063F30CE68}"/>
              </a:ext>
            </a:extLst>
          </p:cNvPr>
          <p:cNvSpPr txBox="1"/>
          <p:nvPr/>
        </p:nvSpPr>
        <p:spPr>
          <a:xfrm>
            <a:off x="4190567" y="182440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mysql-service.yaml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6EE3963F-F8E8-DCC8-AAA1-190E1C91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567" y="2720093"/>
            <a:ext cx="6702049" cy="255534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0A67-C1AC-A670-197C-4E47E9828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056B107-E33F-34D7-0447-C43B11551DFA}"/>
              </a:ext>
            </a:extLst>
          </p:cNvPr>
          <p:cNvCxnSpPr/>
          <p:nvPr/>
        </p:nvCxnSpPr>
        <p:spPr>
          <a:xfrm>
            <a:off x="4190567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895337C-01D0-AFC7-3215-55A13245CE3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A0DA9B1-1195-7DD0-905A-9C4CDCEE992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99552C2-A9BC-F554-DA34-CB2AA795516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142851D-81B3-C35D-41EB-08AEA81EBEDB}"/>
              </a:ext>
            </a:extLst>
          </p:cNvPr>
          <p:cNvCxnSpPr/>
          <p:nvPr/>
        </p:nvCxnSpPr>
        <p:spPr>
          <a:xfrm>
            <a:off x="4114626" y="48240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E48D21C-8156-D35A-B140-6187EB2C19C0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C37936C-F74D-03FF-DFCA-7A3E6B07DAB6}"/>
              </a:ext>
            </a:extLst>
          </p:cNvPr>
          <p:cNvSpPr txBox="1"/>
          <p:nvPr/>
        </p:nvSpPr>
        <p:spPr>
          <a:xfrm>
            <a:off x="4190567" y="182440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mysql-service.yaml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C498C07F-4F55-3CAA-3B13-58D798B4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26" y="2848767"/>
            <a:ext cx="6677021" cy="14859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31AB-2AD5-0AE4-3BEC-BA5BBC9FC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3EF92E2-CC23-296E-33B9-CD7C3F3CF184}"/>
              </a:ext>
            </a:extLst>
          </p:cNvPr>
          <p:cNvCxnSpPr/>
          <p:nvPr/>
        </p:nvCxnSpPr>
        <p:spPr>
          <a:xfrm>
            <a:off x="4348566" y="64997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B1195C9-69AE-4207-67D5-72217839441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766252E-8C8B-4A68-1227-14654BD92C1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90E76E-D928-A05F-B550-A3B7472F0E2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A64CDD8-CD04-AA14-E0DC-BDFD7226DDEE}"/>
              </a:ext>
            </a:extLst>
          </p:cNvPr>
          <p:cNvCxnSpPr/>
          <p:nvPr/>
        </p:nvCxnSpPr>
        <p:spPr>
          <a:xfrm>
            <a:off x="4348566" y="621326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9C787C4-ECBE-21AA-5D17-0CD2C1A25A1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0CBE770-F3B9-34F4-37E0-BDE6CE12B44F}"/>
              </a:ext>
            </a:extLst>
          </p:cNvPr>
          <p:cNvSpPr/>
          <p:nvPr/>
        </p:nvSpPr>
        <p:spPr>
          <a:xfrm>
            <a:off x="4260637" y="243651"/>
            <a:ext cx="3235183" cy="40011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coupon-deployment.yaml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2CEA95F-9FA2-6762-86FF-4516A9F8BA10}"/>
              </a:ext>
            </a:extLst>
          </p:cNvPr>
          <p:cNvSpPr txBox="1"/>
          <p:nvPr/>
        </p:nvSpPr>
        <p:spPr>
          <a:xfrm>
            <a:off x="4386852" y="687692"/>
            <a:ext cx="5655655" cy="56323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apiVersion: apps/v1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kind: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Deployment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name: </a:t>
            </a: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coupon-app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C00000"/>
                </a:solidFill>
                <a:uFillTx/>
                <a:latin typeface="Aptos"/>
              </a:rPr>
              <a:t>  replicas: 3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selector: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matchLabels: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app: coupon-app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template: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labels: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app: coupon-app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</a:t>
            </a:r>
            <a:r>
              <a:rPr lang="-" sz="1800" b="0" i="0" u="none" strike="noStrike" kern="1200" cap="none" spc="0" baseline="0">
                <a:solidFill>
                  <a:srgbClr val="156082"/>
                </a:solidFill>
                <a:uFillTx/>
                <a:latin typeface="Aptos"/>
              </a:rPr>
              <a:t>containers: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156082"/>
                </a:solidFill>
                <a:uFillTx/>
                <a:latin typeface="Aptos"/>
              </a:rPr>
              <a:t>      - name: coupon-app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156082"/>
                </a:solidFill>
                <a:uFillTx/>
                <a:latin typeface="Aptos"/>
              </a:rPr>
              <a:t>        image: kabhad82/coupon-services:</a:t>
            </a:r>
            <a:r>
              <a:rPr lang="en-US" sz="1800" b="0" i="0" u="none" strike="noStrike" kern="1200" cap="none" spc="0" baseline="0">
                <a:solidFill>
                  <a:srgbClr val="156082"/>
                </a:solidFill>
                <a:uFillTx/>
                <a:latin typeface="Aptos"/>
              </a:rPr>
              <a:t>coupon</a:t>
            </a:r>
            <a:endParaRPr lang="-" sz="1800" b="0" i="0" u="none" strike="noStrike" kern="1200" cap="none" spc="0" baseline="0">
              <a:solidFill>
                <a:srgbClr val="156082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156082"/>
                </a:solidFill>
                <a:uFillTx/>
                <a:latin typeface="Aptos"/>
              </a:rPr>
              <a:t>        ports: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156082"/>
                </a:solidFill>
                <a:uFillTx/>
                <a:latin typeface="Aptos"/>
              </a:rPr>
              <a:t>        - containerPort: 8080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B557-96B2-002E-0E68-853198854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763A7E6-628D-8EA9-890F-26A0295A9163}"/>
              </a:ext>
            </a:extLst>
          </p:cNvPr>
          <p:cNvCxnSpPr/>
          <p:nvPr/>
        </p:nvCxnSpPr>
        <p:spPr>
          <a:xfrm>
            <a:off x="41463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D26DBD4-1C0D-E784-0CC9-07051F4C710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BFDB91-BD19-0E02-5155-41A7FE75B54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7CA0EAF-7C16-D420-CDC1-09F9E9C9FAF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C25D980-CCA6-3F6D-75EF-B1977187D592}"/>
              </a:ext>
            </a:extLst>
          </p:cNvPr>
          <p:cNvCxnSpPr/>
          <p:nvPr/>
        </p:nvCxnSpPr>
        <p:spPr>
          <a:xfrm>
            <a:off x="4058783" y="661771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2FF3FE55-DC12-4331-B50B-2F18161461E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54E9197-F58B-451E-9418-866F58314F97}"/>
              </a:ext>
            </a:extLst>
          </p:cNvPr>
          <p:cNvSpPr/>
          <p:nvPr/>
        </p:nvSpPr>
        <p:spPr>
          <a:xfrm>
            <a:off x="4058783" y="1733976"/>
            <a:ext cx="3235183" cy="40011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coupon-deployment.yaml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5F63099-9501-D62E-C09E-913F0337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46" y="2441347"/>
            <a:ext cx="4124328" cy="1047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9AAEC70-D478-4D19-08DB-248F21C47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346" y="3737024"/>
            <a:ext cx="4457700" cy="8286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FB9F8214-9C30-BCB2-461E-5D41BBC4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46" y="4723909"/>
            <a:ext cx="5486400" cy="16383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32FC7-667A-C4A1-5196-3ACD89F905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84EFD15-1C4E-9503-0171-F0F86EB298D3}"/>
              </a:ext>
            </a:extLst>
          </p:cNvPr>
          <p:cNvCxnSpPr/>
          <p:nvPr/>
        </p:nvCxnSpPr>
        <p:spPr>
          <a:xfrm>
            <a:off x="4631189" y="181897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A514663-C08B-7B8A-A171-417327EE6A1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96FEA3-92C3-5782-D467-8B307AEDD83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133D940-5AFF-2D53-294A-F7B429FA315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3900C2B-6824-F953-A699-DF5422451EF3}"/>
              </a:ext>
            </a:extLst>
          </p:cNvPr>
          <p:cNvCxnSpPr/>
          <p:nvPr/>
        </p:nvCxnSpPr>
        <p:spPr>
          <a:xfrm>
            <a:off x="4551179" y="657870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09987674-628E-8A99-939F-3F9F934C2D8F}"/>
              </a:ext>
            </a:extLst>
          </p:cNvPr>
          <p:cNvSpPr txBox="1"/>
          <p:nvPr/>
        </p:nvSpPr>
        <p:spPr>
          <a:xfrm>
            <a:off x="4551179" y="1496214"/>
            <a:ext cx="327837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Everything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B688CB3-510F-37F5-83A8-3A91DD6CA0B0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B1044AC-6136-FA26-9D84-F9CC75581F9C}"/>
              </a:ext>
            </a:extLst>
          </p:cNvPr>
          <p:cNvSpPr txBox="1"/>
          <p:nvPr/>
        </p:nvSpPr>
        <p:spPr>
          <a:xfrm>
            <a:off x="4146109" y="2170126"/>
            <a:ext cx="60976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https://docs.docker.com/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900EB666-6A68-4313-7560-E24016A19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109" y="2735903"/>
            <a:ext cx="7571241" cy="35571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B8B9-9B4F-3CEE-60D5-099BB99A5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DA00C55-077E-8008-68F9-FEA21F2394CE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E0CF052-AAF4-509F-52E4-F0A947D3663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E91223C-4E82-87C9-B2C0-D85B07F162D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A7493A1-23EA-C2A7-A862-2519BA56680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5ACFF0B-FF41-6F7D-1080-69A0428F5B33}"/>
              </a:ext>
            </a:extLst>
          </p:cNvPr>
          <p:cNvCxnSpPr/>
          <p:nvPr/>
        </p:nvCxnSpPr>
        <p:spPr>
          <a:xfrm>
            <a:off x="4321637" y="674936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0B54ECE-9997-5303-A22A-CE8AA5819BB8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C941D54-C1F6-80CC-3AA7-642A97B61AF6}"/>
              </a:ext>
            </a:extLst>
          </p:cNvPr>
          <p:cNvSpPr txBox="1"/>
          <p:nvPr/>
        </p:nvSpPr>
        <p:spPr>
          <a:xfrm>
            <a:off x="4174501" y="171843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Coupon-service.yaml (External Serivce)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0B2C14F-B3BF-CE99-8B25-2D4CF35F2D35}"/>
              </a:ext>
            </a:extLst>
          </p:cNvPr>
          <p:cNvSpPr txBox="1"/>
          <p:nvPr/>
        </p:nvSpPr>
        <p:spPr>
          <a:xfrm>
            <a:off x="4321637" y="2201573"/>
            <a:ext cx="3363977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apiVersion: v1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kind: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Service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metadata: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labels: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app: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coupon-app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name: </a:t>
            </a:r>
            <a:r>
              <a:rPr lang="-" sz="1800" b="0" i="0" u="none" strike="noStrike" kern="1200" cap="none" spc="0" baseline="0">
                <a:solidFill>
                  <a:srgbClr val="E97132"/>
                </a:solidFill>
                <a:uFillTx/>
                <a:latin typeface="Aptos"/>
              </a:rPr>
              <a:t>coupon-service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spec: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ports: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- port: 8080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protocol: TCP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targetPort: 8080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selector: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app: coupon-app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type: NodePort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status: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loadBalancer: {}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E7D7-C7AC-634E-D19B-4A1FC9885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2187988-D154-1991-B0AB-94FA082DB719}"/>
              </a:ext>
            </a:extLst>
          </p:cNvPr>
          <p:cNvCxnSpPr/>
          <p:nvPr/>
        </p:nvCxnSpPr>
        <p:spPr>
          <a:xfrm>
            <a:off x="4121749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B331911-5984-2B9E-3D75-2F7C94ABCC4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B3F1B4-7B07-9BF7-49B5-53191A47C70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62342E4-B9F1-4B09-39E4-B2DD837E21F9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0512F15-3347-E807-6F4E-CB2CA7314B32}"/>
              </a:ext>
            </a:extLst>
          </p:cNvPr>
          <p:cNvCxnSpPr/>
          <p:nvPr/>
        </p:nvCxnSpPr>
        <p:spPr>
          <a:xfrm>
            <a:off x="4121749" y="67671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984555E-4C64-E57E-BFE8-729CEFFFBF0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6AAF506-EC44-B3B4-823A-B98D6F971CFF}"/>
              </a:ext>
            </a:extLst>
          </p:cNvPr>
          <p:cNvSpPr txBox="1"/>
          <p:nvPr/>
        </p:nvSpPr>
        <p:spPr>
          <a:xfrm>
            <a:off x="4121749" y="183937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Coupon-service.yaml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4F40B7BD-05BD-2E6F-04EB-5E62201C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22" y="2649208"/>
            <a:ext cx="7077071" cy="2057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AF5EE03B-C825-4A57-B9F2-0DB13E72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622" y="4893932"/>
            <a:ext cx="6543675" cy="16859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EDA8-E5A5-BE06-640E-CE864BA93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716B92E-4FA9-F746-FA70-BA53EBB05049}"/>
              </a:ext>
            </a:extLst>
          </p:cNvPr>
          <p:cNvCxnSpPr/>
          <p:nvPr/>
        </p:nvCxnSpPr>
        <p:spPr>
          <a:xfrm>
            <a:off x="4121749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5654663-FC16-A1D3-2172-B8C52CF2C3E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6DB7583-4C5F-0EF2-EB01-7B75AF0C80F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CEF52C9-F959-3225-744D-CDDD2ADC122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34E7828-253E-FC3D-11B3-2E18CED36229}"/>
              </a:ext>
            </a:extLst>
          </p:cNvPr>
          <p:cNvCxnSpPr/>
          <p:nvPr/>
        </p:nvCxnSpPr>
        <p:spPr>
          <a:xfrm>
            <a:off x="4007449" y="563297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96A30D7-1B81-9E2A-A6C1-9E623AA298F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139F775-DA12-5D0A-42CA-E276D37D6C8E}"/>
              </a:ext>
            </a:extLst>
          </p:cNvPr>
          <p:cNvSpPr txBox="1"/>
          <p:nvPr/>
        </p:nvSpPr>
        <p:spPr>
          <a:xfrm>
            <a:off x="4121749" y="183937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Call apis 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979FC5C-B0F8-9562-D000-4DFDD99F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905" y="2752810"/>
            <a:ext cx="6917719" cy="228513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92740-3C8D-D1FE-AC49-5365011C9B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84B170C-197A-0179-DEF2-A83FB0046E68}"/>
              </a:ext>
            </a:extLst>
          </p:cNvPr>
          <p:cNvCxnSpPr/>
          <p:nvPr/>
        </p:nvCxnSpPr>
        <p:spPr>
          <a:xfrm>
            <a:off x="4121749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EC9EC6B-9E54-7989-87C8-51BF07B9613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D0F4B8B-187E-3E1D-58BF-5BBDF90D96F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17698E2-F050-DD1A-6159-B9F9DBAFE59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036AA24-10F5-D2D6-B028-12266AEEB2D8}"/>
              </a:ext>
            </a:extLst>
          </p:cNvPr>
          <p:cNvCxnSpPr/>
          <p:nvPr/>
        </p:nvCxnSpPr>
        <p:spPr>
          <a:xfrm>
            <a:off x="4007449" y="630119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06B062F-E168-D76E-BD50-7DD245E07809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C46173E-B93F-56E9-6FA0-2DA632E5CF6B}"/>
              </a:ext>
            </a:extLst>
          </p:cNvPr>
          <p:cNvSpPr txBox="1"/>
          <p:nvPr/>
        </p:nvSpPr>
        <p:spPr>
          <a:xfrm>
            <a:off x="4121749" y="183937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Call apis 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CF4681F-4E94-7107-8526-6FF65883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988" y="2558536"/>
            <a:ext cx="6324603" cy="33931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890A-1129-6E60-80F0-345F4CFC9E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549DB20-915E-E324-CBE2-A8603426B044}"/>
              </a:ext>
            </a:extLst>
          </p:cNvPr>
          <p:cNvCxnSpPr/>
          <p:nvPr/>
        </p:nvCxnSpPr>
        <p:spPr>
          <a:xfrm>
            <a:off x="4348566" y="232032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6B5BE75-E0C1-A99C-F0E8-FE745EB4310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B8A5EFE-5648-9F68-9363-5557949FE13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5525954-8930-33BA-EAB9-10F1C588E0C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0070F28-6229-99E6-4E7D-DBDA1FFA9BA8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E066A8B-DDD2-083D-CBEA-D68ED872338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0FAD04C-5D05-4C55-1469-CCCEDE71A642}"/>
              </a:ext>
            </a:extLst>
          </p:cNvPr>
          <p:cNvSpPr txBox="1"/>
          <p:nvPr/>
        </p:nvSpPr>
        <p:spPr>
          <a:xfrm>
            <a:off x="4348566" y="1900068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ingress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1CBAA10C-8F29-8E41-FB79-98E207E1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34" y="2588428"/>
            <a:ext cx="6849203" cy="36241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D6958-338E-9035-13E5-07383089FD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8B20DC5-299E-21F0-40EB-3C21D13F4035}"/>
              </a:ext>
            </a:extLst>
          </p:cNvPr>
          <p:cNvCxnSpPr/>
          <p:nvPr/>
        </p:nvCxnSpPr>
        <p:spPr>
          <a:xfrm>
            <a:off x="4234266" y="266663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8EA351F-51C7-EF99-DE9A-05645D5436D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96BF9B-7B66-BD5D-15F4-F1D27D4C59B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E6CC66C-E200-07BE-1850-D7DC2CCC191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29F2EF4-F6CE-D256-45E5-94A9A5F1618D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12257D4-4A20-FECD-D364-EF445B85FF6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30412B8-7B4E-4763-37C7-63B454CC426B}"/>
              </a:ext>
            </a:extLst>
          </p:cNvPr>
          <p:cNvSpPr txBox="1"/>
          <p:nvPr/>
        </p:nvSpPr>
        <p:spPr>
          <a:xfrm>
            <a:off x="4234266" y="2266523"/>
            <a:ext cx="1954091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Load balancer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FA7E20EC-7C1B-74E2-4B32-1E01792C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63" y="2800057"/>
            <a:ext cx="8017486" cy="35936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6755-ACC9-AF63-2A6E-F39CEF5C2B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5AB3130-2B13-77F0-BAE9-58C03B86D1AA}"/>
              </a:ext>
            </a:extLst>
          </p:cNvPr>
          <p:cNvCxnSpPr/>
          <p:nvPr/>
        </p:nvCxnSpPr>
        <p:spPr>
          <a:xfrm>
            <a:off x="4192085" y="226818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6C40021-CCD0-116E-CD08-D77380E1E20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57ABD1-6F41-6BF6-99FD-C18758A62A6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9BE7256-2518-C1F4-12CA-159C0262D85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371205D-CC43-1F6F-BE82-1200B9D34B17}"/>
              </a:ext>
            </a:extLst>
          </p:cNvPr>
          <p:cNvCxnSpPr/>
          <p:nvPr/>
        </p:nvCxnSpPr>
        <p:spPr>
          <a:xfrm>
            <a:off x="4348566" y="65209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15D8727-1AC2-357A-C263-5D31F316909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9CA6694-790D-96E3-36A8-8D4D1D842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52" y="2952112"/>
            <a:ext cx="7372642" cy="32753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C70DC38-71DE-D416-6557-9DF813C57586}"/>
              </a:ext>
            </a:extLst>
          </p:cNvPr>
          <p:cNvSpPr txBox="1"/>
          <p:nvPr/>
        </p:nvSpPr>
        <p:spPr>
          <a:xfrm>
            <a:off x="4192085" y="1868073"/>
            <a:ext cx="1954091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Load balancer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1D85-042A-8879-F322-4626F0A4B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992" y="51080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9B6ECE3-13ED-312E-32C6-E2A95A242029}"/>
              </a:ext>
            </a:extLst>
          </p:cNvPr>
          <p:cNvCxnSpPr/>
          <p:nvPr/>
        </p:nvCxnSpPr>
        <p:spPr>
          <a:xfrm>
            <a:off x="3940497" y="212555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DAF0751-9F8C-7049-186C-0F53E206526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0271A21-B185-877E-7F29-A44C84C3EFE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CC3C64-7177-F24A-3575-F506864B9F8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E7FCF35-50BF-44C5-7B50-F2326B3581E9}"/>
              </a:ext>
            </a:extLst>
          </p:cNvPr>
          <p:cNvCxnSpPr/>
          <p:nvPr/>
        </p:nvCxnSpPr>
        <p:spPr>
          <a:xfrm>
            <a:off x="3910623" y="559780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64829A7-2BAE-27FE-5F77-5C3573E50C4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6271EE5-6831-3A27-C7FD-427AA7007425}"/>
              </a:ext>
            </a:extLst>
          </p:cNvPr>
          <p:cNvSpPr txBox="1"/>
          <p:nvPr/>
        </p:nvSpPr>
        <p:spPr>
          <a:xfrm>
            <a:off x="3880759" y="1736930"/>
            <a:ext cx="1181797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91ED4C0C-43C3-836D-8C60-4C21265B4819}"/>
              </a:ext>
            </a:extLst>
          </p:cNvPr>
          <p:cNvSpPr txBox="1"/>
          <p:nvPr/>
        </p:nvSpPr>
        <p:spPr>
          <a:xfrm>
            <a:off x="3940497" y="2329525"/>
            <a:ext cx="481159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Jenkins IO 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A2A71432-9B58-8F3A-D19C-C5696CD940AC}"/>
              </a:ext>
            </a:extLst>
          </p:cNvPr>
          <p:cNvSpPr txBox="1"/>
          <p:nvPr/>
        </p:nvSpPr>
        <p:spPr>
          <a:xfrm>
            <a:off x="3910623" y="2773530"/>
            <a:ext cx="6859947" cy="2585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Söhne"/>
              </a:rPr>
              <a:t>Jenkins is an </a:t>
            </a:r>
            <a:r>
              <a:rPr lang="en-US" sz="1800" b="0" i="0" u="none" strike="noStrike" kern="1200" cap="none" spc="0" baseline="0" dirty="0">
                <a:solidFill>
                  <a:srgbClr val="595959"/>
                </a:solidFill>
                <a:uFillTx/>
                <a:latin typeface="Söhne"/>
              </a:rPr>
              <a:t>open-source </a:t>
            </a: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Söhne"/>
              </a:rPr>
              <a:t>automation server that use to automate the process of building, testing, and deploying software applications.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D0D0D"/>
              </a:solidFill>
              <a:uFillTx/>
              <a:latin typeface="Söhne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Söhne"/>
              </a:rPr>
              <a:t>Jenkins developed as Hudson in 2004, Jenkins became a separate project in 2011 due to a dispute over the trademark.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D0D0D"/>
              </a:solidFill>
              <a:uFillTx/>
              <a:latin typeface="Söhne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D0D0D"/>
                </a:solidFill>
                <a:uFillTx/>
                <a:latin typeface="Söhne"/>
              </a:rPr>
              <a:t>Jenkins written in Java and is highly extensible through plugins, which provide integration with various tools and technologies commonly used in software development.</a:t>
            </a: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4DA23B4A-D3FF-D033-FC14-D1F75314C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764" y="845829"/>
            <a:ext cx="1091939" cy="12350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62C1-D1BC-2847-CC34-56D80EB34D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AECBDAF-5D6F-D782-5B76-85A13960295A}"/>
              </a:ext>
            </a:extLst>
          </p:cNvPr>
          <p:cNvCxnSpPr/>
          <p:nvPr/>
        </p:nvCxnSpPr>
        <p:spPr>
          <a:xfrm>
            <a:off x="4111169" y="223814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DCED6E8-9CB0-341D-428E-7288B8D6B64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9D88BDC-6755-5410-C56B-7886ACC51A1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79176BA-F750-CAB7-08EB-82BE6B1213A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695C727-C3FF-68E0-B8BF-D6F6DF4A0A49}"/>
              </a:ext>
            </a:extLst>
          </p:cNvPr>
          <p:cNvCxnSpPr/>
          <p:nvPr/>
        </p:nvCxnSpPr>
        <p:spPr>
          <a:xfrm>
            <a:off x="4348566" y="674080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1AC2951-B562-2F0C-2F4A-B19D654C9D5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28C63B9-D996-BA60-5257-73AEC49B1BF4}"/>
              </a:ext>
            </a:extLst>
          </p:cNvPr>
          <p:cNvSpPr txBox="1"/>
          <p:nvPr/>
        </p:nvSpPr>
        <p:spPr>
          <a:xfrm>
            <a:off x="4111169" y="1794107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CI/CD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359D234C-F1FB-7237-7866-4824728392C7}"/>
              </a:ext>
            </a:extLst>
          </p:cNvPr>
          <p:cNvSpPr txBox="1"/>
          <p:nvPr/>
        </p:nvSpPr>
        <p:spPr>
          <a:xfrm>
            <a:off x="4111169" y="2519601"/>
            <a:ext cx="769689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82828"/>
                </a:solidFill>
                <a:uFillTx/>
                <a:latin typeface="Inter"/>
              </a:rPr>
              <a:t>CI/CD is the acronym for the combined practices of Continuous Integration (CI) and Continuous Delivery (CD). 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282828"/>
              </a:solidFill>
              <a:uFillTx/>
              <a:latin typeface="Inter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82828"/>
                </a:solidFill>
                <a:uFillTx/>
                <a:latin typeface="Inter"/>
              </a:rPr>
              <a:t>CI/CD practices are currently the most widely accepted choice to shorten software development and delivery cycle time.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282828"/>
              </a:solidFill>
              <a:uFillTx/>
              <a:latin typeface="Inter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82828"/>
                </a:solidFill>
                <a:uFillTx/>
                <a:latin typeface="Inter"/>
              </a:rPr>
              <a:t>CI/CD methodology emerged as the pivotal solution to such a challenges like quick responding to market and customer demands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486F0289-9B3D-8A7A-AF83-DEC340FE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986" y="4932401"/>
            <a:ext cx="5903439" cy="170391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7EA0-89EC-72DB-DAEE-88FC600A79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9A81404-006D-0FDC-3917-87F0970AE35E}"/>
              </a:ext>
            </a:extLst>
          </p:cNvPr>
          <p:cNvCxnSpPr/>
          <p:nvPr/>
        </p:nvCxnSpPr>
        <p:spPr>
          <a:xfrm>
            <a:off x="4111169" y="223814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D872803-B38B-B641-BD6F-C1E804616DF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A1CB74-BCFF-3BDA-B26F-839DE7E0366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745B218-7966-F33A-F8D3-E2592B27A41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1CE1DC9-AF16-73BA-5007-1D335F9A6F2B}"/>
              </a:ext>
            </a:extLst>
          </p:cNvPr>
          <p:cNvCxnSpPr/>
          <p:nvPr/>
        </p:nvCxnSpPr>
        <p:spPr>
          <a:xfrm>
            <a:off x="4111169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5E436E1-FBF3-2014-FE2E-5FAC7FB0DF3B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FFADFFE-8E3B-1F98-24E8-C25722C0E940}"/>
              </a:ext>
            </a:extLst>
          </p:cNvPr>
          <p:cNvSpPr txBox="1"/>
          <p:nvPr/>
        </p:nvSpPr>
        <p:spPr>
          <a:xfrm>
            <a:off x="4007449" y="183794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What is Continuous Integration?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0940C5FA-9A1E-4F9F-6E2E-3CCD27F51CAA}"/>
              </a:ext>
            </a:extLst>
          </p:cNvPr>
          <p:cNvSpPr txBox="1"/>
          <p:nvPr/>
        </p:nvSpPr>
        <p:spPr>
          <a:xfrm>
            <a:off x="4111169" y="3742967"/>
            <a:ext cx="7106378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82828"/>
                </a:solidFill>
                <a:uFillTx/>
                <a:latin typeface="Inter"/>
              </a:rPr>
              <a:t>A CI pipeline typically involves the following tasks: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Detect changes in the source code repository (new commits appear)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Source code quality analysis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Build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Execute all unit tests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Execute all integration tests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Generate deployable artifacts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Inter"/>
              </a:rPr>
              <a:t>Report status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3E56FFEA-8310-7263-D699-BF79471E8A30}"/>
              </a:ext>
            </a:extLst>
          </p:cNvPr>
          <p:cNvSpPr txBox="1"/>
          <p:nvPr/>
        </p:nvSpPr>
        <p:spPr>
          <a:xfrm>
            <a:off x="4174144" y="2528892"/>
            <a:ext cx="609746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282828"/>
                </a:solidFill>
                <a:uFillTx/>
                <a:latin typeface="Inter"/>
              </a:rPr>
              <a:t>Continuous integration (CI) helps ensure that software components work together. Integration should be completed frequently; if possible, on an hourly or daily basis.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BD8E-F6C0-7D80-71B8-851902EF8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3251DE4-821A-C53F-F484-4D21DD28AF65}"/>
              </a:ext>
            </a:extLst>
          </p:cNvPr>
          <p:cNvCxnSpPr/>
          <p:nvPr/>
        </p:nvCxnSpPr>
        <p:spPr>
          <a:xfrm>
            <a:off x="4631189" y="181897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D0D24FF-57A7-3350-E6DE-D6125CCA0FB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FE7EB09-3852-32C3-DC34-40004EBEBB2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A321A92-D7A6-ACC0-E214-A97273EE0CC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97F62A7-9E79-3E62-962C-DDD15C346178}"/>
              </a:ext>
            </a:extLst>
          </p:cNvPr>
          <p:cNvCxnSpPr/>
          <p:nvPr/>
        </p:nvCxnSpPr>
        <p:spPr>
          <a:xfrm>
            <a:off x="4916939" y="653795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49B2EF43-6393-E366-B2B4-A48BAF63CC4B}"/>
              </a:ext>
            </a:extLst>
          </p:cNvPr>
          <p:cNvSpPr txBox="1"/>
          <p:nvPr/>
        </p:nvSpPr>
        <p:spPr>
          <a:xfrm>
            <a:off x="4802639" y="1804038"/>
            <a:ext cx="6601081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Spring Boot App inside a docker image with all required: Java version, SQL, CI/CD etc.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It's getting bigger... Data...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When a developer is building a web service... He can't wait for the VM will setup correctly.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I want it right here, right now, from OS (the best)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Did you know?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You can run 1000 multiple OS instances simultaenously = 1000 Licences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you can run multi application instanses simultaenously = 1 Licence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FCF6CDC-4A58-FD38-5204-38426BBBA3E4}"/>
              </a:ext>
            </a:extLst>
          </p:cNvPr>
          <p:cNvSpPr txBox="1"/>
          <p:nvPr/>
        </p:nvSpPr>
        <p:spPr>
          <a:xfrm>
            <a:off x="4551179" y="1496214"/>
            <a:ext cx="327837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Why Docker?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9E557B7-787B-60AC-A520-066DFC7046CF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601E-178E-3973-E6E6-A06CB6FBD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141FD0B-8A37-56FF-7E28-A45F51A826F0}"/>
              </a:ext>
            </a:extLst>
          </p:cNvPr>
          <p:cNvCxnSpPr/>
          <p:nvPr/>
        </p:nvCxnSpPr>
        <p:spPr>
          <a:xfrm>
            <a:off x="4155134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2A327C0-0C74-860F-4852-68B54B1EBA7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FB1F484-B9D1-071D-2783-D6B073B779A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F907EF-C5DB-E48E-F41A-752FB1D3334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EDC410C-3181-8AA5-7B89-95FB9316D91F}"/>
              </a:ext>
            </a:extLst>
          </p:cNvPr>
          <p:cNvCxnSpPr/>
          <p:nvPr/>
        </p:nvCxnSpPr>
        <p:spPr>
          <a:xfrm>
            <a:off x="4295814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4ACC5F0-CBDD-DFFC-6D42-1A21C19B0CD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193355D-8110-23A8-06A1-DF7DB66ADCF4}"/>
              </a:ext>
            </a:extLst>
          </p:cNvPr>
          <p:cNvSpPr txBox="1"/>
          <p:nvPr/>
        </p:nvSpPr>
        <p:spPr>
          <a:xfrm>
            <a:off x="4076002" y="188865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What is Continuous Delivery?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FEE4573-7515-1BCE-448B-00F6142D1DD7}"/>
              </a:ext>
            </a:extLst>
          </p:cNvPr>
          <p:cNvSpPr txBox="1"/>
          <p:nvPr/>
        </p:nvSpPr>
        <p:spPr>
          <a:xfrm>
            <a:off x="4471653" y="2288770"/>
            <a:ext cx="6601081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282828"/>
                </a:solidFill>
                <a:uFillTx/>
                <a:latin typeface="Inter"/>
              </a:rPr>
              <a:t>Continuous delivery (CD) picks up where continuous integration ends. While CI is the process to build and test automatically, CD deploys all code changes in a build to the testing or staging environment.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B10ACAF2-59E3-F030-379E-4CD0ECF5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20" y="3758174"/>
            <a:ext cx="4500859" cy="23735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0AEB-6A76-3055-8BC7-2F01B43DD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1753653-9752-723C-F9E1-F1AA0DFAAF69}"/>
              </a:ext>
            </a:extLst>
          </p:cNvPr>
          <p:cNvCxnSpPr/>
          <p:nvPr/>
        </p:nvCxnSpPr>
        <p:spPr>
          <a:xfrm>
            <a:off x="4322185" y="221177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F9F56A5-833C-AD56-75E6-FF15950B0CC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CCCDA0-721B-90E4-D289-207918C4799C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DF17C3B-6DC5-9C75-27D4-29E542E95D7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F8A74CC-39BA-60CB-3A39-887BF51C7618}"/>
              </a:ext>
            </a:extLst>
          </p:cNvPr>
          <p:cNvCxnSpPr/>
          <p:nvPr/>
        </p:nvCxnSpPr>
        <p:spPr>
          <a:xfrm>
            <a:off x="4392530" y="49383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0630769C-7888-260A-9609-7097545C85A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8071681-6A96-0634-4140-A3A07E8D174D}"/>
              </a:ext>
            </a:extLst>
          </p:cNvPr>
          <p:cNvSpPr txBox="1"/>
          <p:nvPr/>
        </p:nvSpPr>
        <p:spPr>
          <a:xfrm>
            <a:off x="4251850" y="189145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install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FE3081AA-50C6-4B0A-4FE9-14DEA8E7EFFC}"/>
              </a:ext>
            </a:extLst>
          </p:cNvPr>
          <p:cNvSpPr txBox="1"/>
          <p:nvPr/>
        </p:nvSpPr>
        <p:spPr>
          <a:xfrm>
            <a:off x="4471653" y="2250274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Prerequisites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2F8D306E-218C-F99F-728A-64F1EF90EF8F}"/>
              </a:ext>
            </a:extLst>
          </p:cNvPr>
          <p:cNvSpPr txBox="1"/>
          <p:nvPr/>
        </p:nvSpPr>
        <p:spPr>
          <a:xfrm>
            <a:off x="4471653" y="2989886"/>
            <a:ext cx="6671361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</a:rPr>
              <a:t>A machine with: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</a:rPr>
              <a:t>256 MB of RAM, although more than 2 GB is recommended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</a:rPr>
              <a:t>10 GB of drive space (for Jenkins and your Docker image)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</a:rPr>
              <a:t>The following software installed: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</a:rPr>
              <a:t>Java 11, 17, or 21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</a:t>
            </a:r>
            <a:r>
              <a:rPr lang="en-US" sz="1800" b="0" i="0" u="none" strike="noStrike" kern="1200" cap="none" spc="0" baseline="0" dirty="0">
                <a:solidFill>
                  <a:srgbClr val="000C1A"/>
                </a:solidFill>
                <a:uFillTx/>
                <a:latin typeface="system-ui"/>
              </a:rPr>
              <a:t> 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114CC-F676-D3D1-2F7A-AC94FDEFC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3E40F45-0C86-BB88-7143-E54BAE2AD7ED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979ABE1-3120-398F-6784-2BDA13F7F87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B9F93D9-E36F-15A4-4A5A-0530E6DB7DE3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482D119-000C-EAD0-984D-3FD7D00A32E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417941-0D4C-7A68-608E-AF117DD4963D}"/>
              </a:ext>
            </a:extLst>
          </p:cNvPr>
          <p:cNvCxnSpPr/>
          <p:nvPr/>
        </p:nvCxnSpPr>
        <p:spPr>
          <a:xfrm>
            <a:off x="4401318" y="45013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45F68C4-9E78-B57E-0A64-745CF4A6C27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EBFB1D3-22F8-84B8-64EF-A539FABA7094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install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1B339EC-4205-BF72-2AA7-0DED3BABDD51}"/>
              </a:ext>
            </a:extLst>
          </p:cNvPr>
          <p:cNvSpPr txBox="1"/>
          <p:nvPr/>
        </p:nvSpPr>
        <p:spPr>
          <a:xfrm>
            <a:off x="4471653" y="2210726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Download and run Jenkins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E635BAA-6CF8-F83B-7359-B803D598E8DB}"/>
              </a:ext>
            </a:extLst>
          </p:cNvPr>
          <p:cNvSpPr txBox="1"/>
          <p:nvPr/>
        </p:nvSpPr>
        <p:spPr>
          <a:xfrm>
            <a:off x="4471653" y="2831119"/>
            <a:ext cx="6097466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Jenkins Generic Java package (.war)</a:t>
            </a:r>
            <a:endParaRPr lang="-" sz="1800" b="0" i="0" u="none" strike="noStrike" kern="1200" cap="none" spc="0" baseline="0">
              <a:solidFill>
                <a:srgbClr val="000C1A"/>
              </a:solidFill>
              <a:uFillTx/>
              <a:latin typeface="system-ui"/>
            </a:endParaRPr>
          </a:p>
          <a:p>
            <a:pPr marL="342900" marR="0" lvl="0" indent="-3429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Open up a terminal in the download directory</a:t>
            </a:r>
          </a:p>
          <a:p>
            <a:pPr marL="342900" marR="0" lvl="0" indent="-3429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Run</a:t>
            </a:r>
            <a:r>
              <a:rPr lang="en-US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:</a:t>
            </a: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 </a:t>
            </a: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var(--bs-font-monospace)"/>
              </a:rPr>
              <a:t>java -jar jenkins.war --httpPort=8080</a:t>
            </a:r>
            <a:endParaRPr lang="-" sz="1800" b="0" i="0" u="none" strike="noStrike" kern="1200" cap="none" spc="0" baseline="0">
              <a:solidFill>
                <a:srgbClr val="000C1A"/>
              </a:solidFill>
              <a:uFillTx/>
              <a:latin typeface="system-ui"/>
            </a:endParaRPr>
          </a:p>
          <a:p>
            <a:pPr marL="342900" marR="0" lvl="0" indent="-3429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Browse to </a:t>
            </a: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var(--bs-font-monospace)"/>
              </a:rPr>
              <a:t>http://localhost:8080</a:t>
            </a:r>
            <a:endParaRPr lang="-" sz="1800" b="0" i="0" u="none" strike="noStrike" kern="1200" cap="none" spc="0" baseline="0">
              <a:solidFill>
                <a:srgbClr val="000C1A"/>
              </a:solidFill>
              <a:uFillTx/>
              <a:latin typeface="system-ui"/>
            </a:endParaRPr>
          </a:p>
          <a:p>
            <a:pPr marL="342900" marR="0" lvl="0" indent="-34290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Follow the instructions to complete the installation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87E1-7BDC-8D70-FEB6-3AB9A88825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8016C1F-CF46-5A26-BE19-6408A2E537B5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2CB6CF6-992D-73B6-C312-8AF8F817542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AB7934C-E45B-2179-59AD-D9C8323AB83C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4B711C5-61C8-7309-0214-BC021323FBE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02C5DE3-492A-C251-9B86-93E4AD524C29}"/>
              </a:ext>
            </a:extLst>
          </p:cNvPr>
          <p:cNvCxnSpPr/>
          <p:nvPr/>
        </p:nvCxnSpPr>
        <p:spPr>
          <a:xfrm>
            <a:off x="4155134" y="65675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AF23880-DD72-2B48-13FF-0643CAAB168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F140EF1-7723-2D48-1F50-B1636F982999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install 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1D8C0D45-0EB1-D331-016E-91CD5264EE21}"/>
              </a:ext>
            </a:extLst>
          </p:cNvPr>
          <p:cNvSpPr txBox="1"/>
          <p:nvPr/>
        </p:nvSpPr>
        <p:spPr>
          <a:xfrm>
            <a:off x="4471653" y="2210726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Link:  </a:t>
            </a:r>
            <a:r>
              <a:rPr lang="en-US" sz="1800" b="1" i="0" u="none" strike="noStrike" kern="1200" cap="none" spc="0" baseline="0">
                <a:solidFill>
                  <a:srgbClr val="000C1A"/>
                </a:solidFill>
                <a:uFillTx/>
                <a:latin typeface="system-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https://www.jenkins.io/download/</a:t>
            </a:r>
            <a:r>
              <a:rPr lang="en-US" sz="1800" b="1" i="0" u="none" strike="noStrike" kern="1200" cap="none" spc="0" baseline="0">
                <a:solidFill>
                  <a:srgbClr val="000C1A"/>
                </a:solidFill>
                <a:uFillTx/>
                <a:latin typeface="system-ui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16767D-6256-1FA0-C699-4CABDB41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53" y="2718556"/>
            <a:ext cx="4927006" cy="37117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10CF-F5A2-6171-5716-F36A51337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23E4EFD-4318-0F14-16EA-A86F944EF762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05331A5-A9A0-CEB2-BDFF-E6BD05AD3C2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1DDD09-D651-EE95-D991-AA60466E3A42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0D0107C-A966-89DE-2865-230FE36C3A6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E7F0C57-6893-EE36-5B38-83A60767F047}"/>
              </a:ext>
            </a:extLst>
          </p:cNvPr>
          <p:cNvCxnSpPr/>
          <p:nvPr/>
        </p:nvCxnSpPr>
        <p:spPr>
          <a:xfrm>
            <a:off x="4175689" y="443100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166DD5F-56D4-C6D0-CD62-215B476337D9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A36C295-1597-110C-5F5D-62DC105C0EAB}"/>
              </a:ext>
            </a:extLst>
          </p:cNvPr>
          <p:cNvSpPr txBox="1"/>
          <p:nvPr/>
        </p:nvSpPr>
        <p:spPr>
          <a:xfrm>
            <a:off x="5816882" y="3782726"/>
            <a:ext cx="244788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0000"/>
                </a:solidFill>
                <a:uFillTx/>
                <a:latin typeface="system-ui"/>
              </a:rPr>
              <a:t>java -jar jenkins.war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1173251-3F34-90BD-29D3-FED554510E76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Run Jenkins: 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955933D-553C-3169-C1DC-712BFE5F7B38}"/>
              </a:ext>
            </a:extLst>
          </p:cNvPr>
          <p:cNvSpPr txBox="1"/>
          <p:nvPr/>
        </p:nvSpPr>
        <p:spPr>
          <a:xfrm>
            <a:off x="4175689" y="2383456"/>
            <a:ext cx="609746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D0D0D"/>
                </a:solidFill>
                <a:highlight>
                  <a:srgbClr val="FFFFFF"/>
                </a:highlight>
                <a:uFillTx/>
                <a:latin typeface="Söhne"/>
              </a:rPr>
              <a:t>Open a terminal or command prompt, navigate to the directory where you downloaded the Jenkins WAR file, and run the following command: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F64B-6FA5-4C65-0335-C7A098E39D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5658FA8-B666-4C89-8D23-2A85CC073688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4903222-D3AD-26B6-907C-F08B2AA772F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BF9D2F-CFCC-4B76-2BD4-DB1B75C969A6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31B37D1-D475-9234-7071-B060D2CA5E9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2FB4B5F-E47D-FA51-241B-7C6390D40F9F}"/>
              </a:ext>
            </a:extLst>
          </p:cNvPr>
          <p:cNvCxnSpPr/>
          <p:nvPr/>
        </p:nvCxnSpPr>
        <p:spPr>
          <a:xfrm>
            <a:off x="4219846" y="667304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7800845-C242-44EC-758F-8D621BE7965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8CB22D-88D5-57F9-DC7F-F3F8F4E64B43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Run Jenkins: 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901B5942-37B2-47AC-EFDF-DCE7191E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71" y="2431737"/>
            <a:ext cx="5041306" cy="40745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CF38-C442-9E38-9775-27FB06F64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3187C37-9DE6-2C60-DA28-308BC6F23666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40C232F-EC2C-D09C-45F1-4A28C27CFD2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01DC5F-2D03-BECD-6205-DDFFCBFA153C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38A25A2-F78B-844B-5818-A70D0A9DD46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9891EDA-13F8-E508-4AA3-54329E8CC804}"/>
              </a:ext>
            </a:extLst>
          </p:cNvPr>
          <p:cNvCxnSpPr/>
          <p:nvPr/>
        </p:nvCxnSpPr>
        <p:spPr>
          <a:xfrm>
            <a:off x="4175689" y="341109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F0323F3-68D6-8B15-DBB0-FD3C953045D1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C877E45-722D-BDD6-2F4D-0F2511F35990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Access Jenkins: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E11359A6-B890-4444-5A06-9028E43DEA3F}"/>
              </a:ext>
            </a:extLst>
          </p:cNvPr>
          <p:cNvSpPr txBox="1"/>
          <p:nvPr/>
        </p:nvSpPr>
        <p:spPr>
          <a:xfrm>
            <a:off x="4175689" y="2524228"/>
            <a:ext cx="7087258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D0D0D"/>
                </a:solidFill>
                <a:uFillTx/>
                <a:latin typeface="Söhne"/>
              </a:rPr>
              <a:t>Once Jenkins is running, open your web browser and go to </a:t>
            </a:r>
            <a:r>
              <a:rPr lang="-" sz="1800" b="1" i="0" u="none" strike="noStrike" kern="1200" cap="none" spc="0" baseline="0">
                <a:solidFill>
                  <a:srgbClr val="0D0D0D"/>
                </a:solidFill>
                <a:uFillTx/>
                <a:latin typeface="Söhne Mono"/>
              </a:rPr>
              <a:t>http://localhost:8080</a:t>
            </a:r>
            <a:r>
              <a:rPr lang="-" sz="1800" b="0" i="0" u="none" strike="noStrike" kern="1200" cap="none" spc="0" baseline="0">
                <a:solidFill>
                  <a:srgbClr val="0D0D0D"/>
                </a:solidFill>
                <a:uFillTx/>
                <a:latin typeface="Söhne"/>
              </a:rPr>
              <a:t>.</a:t>
            </a:r>
            <a:r>
              <a:rPr lang="-" sz="7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</a:t>
            </a:r>
            <a:endParaRPr lang="-" sz="2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584C2BE8-BE52-C422-CD28-28C46430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59" y="3724561"/>
            <a:ext cx="6583341" cy="27288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862A-9CFE-6307-DA14-161E18A4A8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C3AF724-3619-FFA7-1A0A-5FECB9767D2F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14F3BAC-FEAE-EE56-2F03-ED8D0F9BEB0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D7E32F1-CFC2-8270-29A5-3926D9CDA2BF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D2D0A7-D745-611F-35F5-DA4933BC151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A0ED77C-4957-024E-033D-32C6185BA496}"/>
              </a:ext>
            </a:extLst>
          </p:cNvPr>
          <p:cNvCxnSpPr/>
          <p:nvPr/>
        </p:nvCxnSpPr>
        <p:spPr>
          <a:xfrm>
            <a:off x="4377909" y="660270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057A6C3-CD30-F42E-84E0-BDAAD09135B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29B77BE-CD84-A2E7-2838-3E2DAA5A32EC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Access Jenkins: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257F6-2583-F341-5714-B9A896BC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09" y="2445123"/>
            <a:ext cx="6104644" cy="42586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D5678-9F65-9E55-9A57-2C59B1D15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9DA87A6-508E-9C79-577F-52E80999F435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5D56C13-C286-C700-5C3A-B842DC9E1EF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FB64CF1-1744-B4A7-1DAF-D8DD2DBE61A9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93DEA48-EFC1-99DF-79E4-69E2E312257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2ECDF5A-92D0-95A8-1EB1-01EAB4A48512}"/>
              </a:ext>
            </a:extLst>
          </p:cNvPr>
          <p:cNvCxnSpPr/>
          <p:nvPr/>
        </p:nvCxnSpPr>
        <p:spPr>
          <a:xfrm>
            <a:off x="4187979" y="59960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23B6FF55-E94E-7BC9-F261-F6A8B399036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C7621B5-86A5-1A52-9E78-80103BABC08E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Access Jenkins: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4927F27-6602-D2F7-AC22-44053170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09" y="2577455"/>
            <a:ext cx="5818308" cy="304644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8FF1-5CE5-BD83-545E-41F17EB6D3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4E632AC-1814-8391-E6FE-482E4EE3F84F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F94E536-B4A1-ECE6-9806-9FBDDB10DC7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3A1A76-9A58-5CC2-F6FB-CAD0B5242709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C5A2D33-CE87-5166-66D0-F7E17C45749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CC28C59-8F0D-E7F2-FF2A-62F0B77055AC}"/>
              </a:ext>
            </a:extLst>
          </p:cNvPr>
          <p:cNvCxnSpPr/>
          <p:nvPr/>
        </p:nvCxnSpPr>
        <p:spPr>
          <a:xfrm>
            <a:off x="4219846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42C46F2-0A68-EC9E-EB8E-94725DA8634D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17B51B5-D230-D098-A0A9-FAF6A07B81D0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Access Jenkins: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442A65-029E-C20C-ACA8-44B9BBE1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033" y="259310"/>
            <a:ext cx="6031971" cy="482978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B755-4616-8AC8-40F6-220A9EECE0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69D8069-34C5-3AB5-35DF-384F21D98378}"/>
              </a:ext>
            </a:extLst>
          </p:cNvPr>
          <p:cNvCxnSpPr/>
          <p:nvPr/>
        </p:nvCxnSpPr>
        <p:spPr>
          <a:xfrm>
            <a:off x="4942679" y="191041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6BBE2CF-B847-F5C0-C498-54761FD0CA2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860ACA-9030-7898-6F38-88F88C72F31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55FF74-B929-1177-3732-22A28F4D584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69E0D55-EB77-32DB-D954-92874658F54A}"/>
              </a:ext>
            </a:extLst>
          </p:cNvPr>
          <p:cNvCxnSpPr/>
          <p:nvPr/>
        </p:nvCxnSpPr>
        <p:spPr>
          <a:xfrm>
            <a:off x="5055809" y="659526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69CAAF36-5829-C695-9374-0936C421CDE8}"/>
              </a:ext>
            </a:extLst>
          </p:cNvPr>
          <p:cNvSpPr txBox="1"/>
          <p:nvPr/>
        </p:nvSpPr>
        <p:spPr>
          <a:xfrm>
            <a:off x="4827355" y="1579369"/>
            <a:ext cx="216966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Basic Terms</a:t>
            </a: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3944F2C9-B2DE-AEC2-44E6-42B898E3EAB7}"/>
              </a:ext>
            </a:extLst>
          </p:cNvPr>
          <p:cNvSpPr txBox="1"/>
          <p:nvPr/>
        </p:nvSpPr>
        <p:spPr>
          <a:xfrm>
            <a:off x="4631189" y="2048557"/>
            <a:ext cx="7737789" cy="45243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Image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– a configuration of an application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Working directory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Sources to copy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Properties and runtime configuration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Entry point to execute.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Container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– an instance of an application based on an image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Multiple containers can be initiated from the same image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As a copy, no permanent changes to the application when container goes down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Dockerfile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– specifies image build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Docker Engine uses it to build an image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Uses hierarchical (layered) configuration and defines dependencies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Java applications are based on images with a 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6677BFE-9350-9FFA-581C-5AA5A5D0C58B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FB6F-595A-E6EF-76BE-319C897031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434D88A-D9B3-151A-C346-F23AF23B0F05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1AF8A6D-249C-B1F9-32AB-B916B159E0D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F73BE7E-3DE5-43D2-EE7F-2686E0C20ECE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2066F9E-47E8-A272-7D19-9202D520875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056CBC3-2E35-A3B5-DF83-E02C40A45BCC}"/>
              </a:ext>
            </a:extLst>
          </p:cNvPr>
          <p:cNvCxnSpPr/>
          <p:nvPr/>
        </p:nvCxnSpPr>
        <p:spPr>
          <a:xfrm>
            <a:off x="4219846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ACD7D2F-B738-0438-4D93-34CDEBDC5D3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AE71238-A908-4A28-233B-D46C07C52A3C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Access Jenkins: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BB4760F-4C46-E397-BAB7-4F4C635C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131" y="2283558"/>
            <a:ext cx="3801133" cy="40822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5B91-3F20-ACEB-D418-2A53940F98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BC23A5A-DBE2-EF0C-929F-3EE2FFDAB63A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68C39FF-B7CC-389E-7340-4690458F24D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AA1003-C07D-CD23-E29A-44A0F2F812E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D9EE74C5-69FC-DE8A-4D4F-16D739E5CD11}"/>
              </a:ext>
            </a:extLst>
          </p:cNvPr>
          <p:cNvCxnSpPr/>
          <p:nvPr/>
        </p:nvCxnSpPr>
        <p:spPr>
          <a:xfrm>
            <a:off x="4219846" y="56795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108505F-2632-40B7-5D0E-10593202D8C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048FFA5-E9AD-BEF6-5CA3-89047CD09AA5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Pipeline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0A8A12DA-3B73-6B27-F6F5-67361877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6" y="2509835"/>
            <a:ext cx="6622916" cy="288863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0FF8-2019-C51E-7B9E-48BDE36D4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DFBBF01-32B8-A4F7-62DD-63455558513F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CC0B3D4-6940-79F1-9607-02EB9279459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AC047D-7283-B18F-0199-1F7F68A1E11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B40763D-4716-5A96-77C2-03874C55473C}"/>
              </a:ext>
            </a:extLst>
          </p:cNvPr>
          <p:cNvCxnSpPr/>
          <p:nvPr/>
        </p:nvCxnSpPr>
        <p:spPr>
          <a:xfrm>
            <a:off x="4219846" y="56795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48BDD662-A2B8-E6DD-AB3B-2A6A9396D5E1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5EF6ADC-F953-F64E-4F12-CDAF7C274FDE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Add Git Hub credentials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06C86C0-ADCA-87F0-2111-31D714A2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585" y="2444886"/>
            <a:ext cx="4264633" cy="30732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170D7-ECA4-3719-4322-D2077C1453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9B784F9-E746-E39E-B114-585C2494AB2D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834A3B6-6684-63C6-295D-0E6C5267232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01C6B-77C9-29B2-96E7-ED2AE6F01D4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EDE81830-85B4-E05B-658A-CC053A6D136D}"/>
              </a:ext>
            </a:extLst>
          </p:cNvPr>
          <p:cNvCxnSpPr/>
          <p:nvPr/>
        </p:nvCxnSpPr>
        <p:spPr>
          <a:xfrm>
            <a:off x="4219846" y="55652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1376F8D1-A14C-1A7C-B317-8B3DE877799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456C80F0-0012-409A-4589-C3D3A040EED8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Add Git Hub credentials 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048A4A31-0C88-9EF9-D223-C68D1EA4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314" y="2599977"/>
            <a:ext cx="6076946" cy="25907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91A9-8281-D024-DB38-E0D2D96E1D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8E8C2FD-F141-9A54-E340-B37DED1DA591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9D606A3-F279-E157-AEC6-B4F6C0DCC2A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6D76F-DC26-41D0-BE91-B2A45FDA8A9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AAFC0A6-FF8A-622A-7293-AC87D8685726}"/>
              </a:ext>
            </a:extLst>
          </p:cNvPr>
          <p:cNvCxnSpPr/>
          <p:nvPr/>
        </p:nvCxnSpPr>
        <p:spPr>
          <a:xfrm>
            <a:off x="4219846" y="435188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50AFA0F8-AECD-3EB4-03C0-D74D85A9C203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Add Git Hub credentials 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EF981FB-47F3-B94F-7BA7-1B418EAD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45" y="2630564"/>
            <a:ext cx="9946230" cy="14763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31AC5-9553-E4BC-52E1-BE4F00F97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6B4E1BE-0226-2DC8-9258-74DBF9BB9C2B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E597B03-A0C8-953D-359D-70536D38CB4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32DB9-AAD3-DF41-4608-AF6A3B98C17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CAE1B114-DCC2-4336-FF71-17D527861D42}"/>
              </a:ext>
            </a:extLst>
          </p:cNvPr>
          <p:cNvCxnSpPr/>
          <p:nvPr/>
        </p:nvCxnSpPr>
        <p:spPr>
          <a:xfrm>
            <a:off x="4155134" y="660270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265F46C-96A8-B1C1-5C8E-427C3070F8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1F061C6-488E-11AC-133C-F057A16C0E64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Add Git Hub credentials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9367184-1158-43F4-9DF2-1DE368D1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0" y="2376763"/>
            <a:ext cx="2112757" cy="40796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0679-9901-B9A2-1F31-E4DF36E00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1436333-8458-92C6-3BAA-92591A814BC8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1A50C33-665F-8848-61D6-ED2C0E0C13E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511ADB-8840-D7C8-B413-BFCB4A75A6C5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81B1130-C984-4DEB-F8C2-C8876385CF2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4038FD6-8D3D-2E65-9825-3F0794C58B58}"/>
              </a:ext>
            </a:extLst>
          </p:cNvPr>
          <p:cNvCxnSpPr/>
          <p:nvPr/>
        </p:nvCxnSpPr>
        <p:spPr>
          <a:xfrm>
            <a:off x="4219846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7711A1C-511F-A621-A215-4F2C9695FD7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263FE4F-E028-53F1-9F72-F74D4ED9845E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pipeline :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BE27B67B-45D3-D2B8-0AAD-3C90ECCC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14" y="2363001"/>
            <a:ext cx="2841744" cy="38355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E8EB-C740-2BC2-14E3-29258A2B9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9A7B339-B0CA-BD6A-9593-6E1EBA5A0EBE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6C57ED9-9E7C-0E6D-8E29-B5EB3E1709E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DBE321-F67F-C3EE-B48B-8325373F548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F91CE577-EE08-CF46-C458-5963B7ED0747}"/>
              </a:ext>
            </a:extLst>
          </p:cNvPr>
          <p:cNvCxnSpPr/>
          <p:nvPr/>
        </p:nvCxnSpPr>
        <p:spPr>
          <a:xfrm>
            <a:off x="4007449" y="651478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CA30B7D-88AE-F920-7280-6C34983494C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EEECBC8-19E1-6F5E-90ED-E06BC535BF13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 Pipeline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32A51F5A-F665-1C26-C974-CC3AC265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69" y="-705457"/>
            <a:ext cx="6736552" cy="704047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A690-58CE-2783-C752-1712F141A5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A15CED6-0122-D07E-6245-73DD15703409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7F6E75A-F537-4519-83D7-01B9568B06F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63CA0-8634-C7E6-29A5-610E7B16EEC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866F0972-7067-A5E6-BBD1-05AA13B221DA}"/>
              </a:ext>
            </a:extLst>
          </p:cNvPr>
          <p:cNvCxnSpPr/>
          <p:nvPr/>
        </p:nvCxnSpPr>
        <p:spPr>
          <a:xfrm>
            <a:off x="4007449" y="651478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90559F20-C912-87FE-F841-C328EC794F2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C3D06B-477C-C395-6E98-E435938A1966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Pipeline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768EE3B-831D-CB23-E72B-CDE0BCA0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1" y="924910"/>
            <a:ext cx="9547646" cy="53224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DC11-2CD6-7863-D56A-7BC1C74692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42C2B34-8FA0-9C6E-BDA5-516ECF51C7FA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E352AE5-5B1C-766F-F32C-96AEEAFD06F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CA98AD-E014-031B-98C5-F8DA6B1944E4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34AFC4B-24AC-BBDF-84D5-F0D7B9F1561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7C0E4EA-411C-5B03-3B54-EA38D49B2B2F}"/>
              </a:ext>
            </a:extLst>
          </p:cNvPr>
          <p:cNvCxnSpPr/>
          <p:nvPr/>
        </p:nvCxnSpPr>
        <p:spPr>
          <a:xfrm>
            <a:off x="4219846" y="615174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8A3719D-4A03-1E5F-771C-B433BC58080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0A2B9DB-D77D-BED4-4B72-1E17F2D50F40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 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6D73F26-53AA-000D-F8DA-8B62C5DE77D6}"/>
              </a:ext>
            </a:extLst>
          </p:cNvPr>
          <p:cNvSpPr txBox="1"/>
          <p:nvPr/>
        </p:nvSpPr>
        <p:spPr>
          <a:xfrm>
            <a:off x="4219846" y="2405987"/>
            <a:ext cx="7546003" cy="36933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1" u="none" strike="noStrike" kern="1200" cap="none" spc="0" baseline="0" dirty="0">
                <a:solidFill>
                  <a:srgbClr val="000C1A"/>
                </a:solidFill>
                <a:uFillTx/>
                <a:latin typeface="Noto Serif" pitchFamily="18"/>
              </a:rPr>
              <a:t>Jenkinsfile (Declarative Pipeline)</a:t>
            </a: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777777"/>
                </a:solidFill>
                <a:uFillTx/>
                <a:latin typeface="var(--bs-font-monospace)"/>
              </a:rPr>
              <a:t>/* Requires the Docker Pipeline plugin */</a:t>
            </a: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pipeline {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agent {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	docker {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		image </a:t>
            </a:r>
            <a:r>
              <a:rPr lang="-" sz="1800" b="0" i="0" u="none" strike="noStrike" kern="1200" cap="none" spc="0" baseline="0" dirty="0">
                <a:solidFill>
                  <a:srgbClr val="771100"/>
                </a:solidFill>
                <a:uFillTx/>
                <a:latin typeface="var(--bs-font-monospace)"/>
              </a:rPr>
              <a:t>'</a:t>
            </a:r>
            <a:r>
              <a:rPr lang="-" sz="1800" b="0" i="0" u="none" strike="noStrike" kern="1200" cap="none" spc="0" baseline="0" dirty="0">
                <a:solidFill>
                  <a:srgbClr val="DD2200"/>
                </a:solidFill>
                <a:uFillTx/>
                <a:latin typeface="var(--bs-font-monospace)"/>
              </a:rPr>
              <a:t>maven:3.9.6-eclipse-temurin-17-alpine</a:t>
            </a:r>
            <a:r>
              <a:rPr lang="-" sz="1800" b="0" i="0" u="none" strike="noStrike" kern="1200" cap="none" spc="0" baseline="0" dirty="0">
                <a:solidFill>
                  <a:srgbClr val="771100"/>
                </a:solidFill>
                <a:uFillTx/>
                <a:latin typeface="var(--bs-font-monospace)"/>
              </a:rPr>
              <a:t>'</a:t>
            </a: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 } } 	stages {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	stage(</a:t>
            </a:r>
            <a:r>
              <a:rPr lang="-" sz="1800" b="0" i="0" u="none" strike="noStrike" kern="1200" cap="none" spc="0" baseline="0" dirty="0">
                <a:solidFill>
                  <a:srgbClr val="771100"/>
                </a:solidFill>
                <a:uFillTx/>
                <a:latin typeface="var(--bs-font-monospace)"/>
              </a:rPr>
              <a:t>'</a:t>
            </a:r>
            <a:r>
              <a:rPr lang="-" sz="1800" b="0" i="0" u="none" strike="noStrike" kern="1200" cap="none" spc="0" baseline="0" dirty="0">
                <a:solidFill>
                  <a:srgbClr val="DD2200"/>
                </a:solidFill>
                <a:uFillTx/>
                <a:latin typeface="var(--bs-font-monospace)"/>
              </a:rPr>
              <a:t>build</a:t>
            </a:r>
            <a:r>
              <a:rPr lang="-" sz="1800" b="0" i="0" u="none" strike="noStrike" kern="1200" cap="none" spc="0" baseline="0" dirty="0">
                <a:solidFill>
                  <a:srgbClr val="771100"/>
                </a:solidFill>
                <a:uFillTx/>
                <a:latin typeface="var(--bs-font-monospace)"/>
              </a:rPr>
              <a:t>'</a:t>
            </a: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) {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		steps {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		sh </a:t>
            </a:r>
            <a:r>
              <a:rPr lang="-" sz="1800" b="0" i="0" u="none" strike="noStrike" kern="1200" cap="none" spc="0" baseline="0" dirty="0">
                <a:solidFill>
                  <a:srgbClr val="771100"/>
                </a:solidFill>
                <a:uFillTx/>
                <a:latin typeface="var(--bs-font-monospace)"/>
              </a:rPr>
              <a:t>'</a:t>
            </a:r>
            <a:r>
              <a:rPr lang="-" sz="1800" b="0" i="0" u="none" strike="noStrike" kern="1200" cap="none" spc="0" baseline="0" dirty="0">
                <a:solidFill>
                  <a:srgbClr val="DD2200"/>
                </a:solidFill>
                <a:uFillTx/>
                <a:latin typeface="var(--bs-font-monospace)"/>
              </a:rPr>
              <a:t>mvn --version</a:t>
            </a:r>
            <a:r>
              <a:rPr lang="-" sz="1800" b="0" i="0" u="none" strike="noStrike" kern="1200" cap="none" spc="0" baseline="0" dirty="0">
                <a:solidFill>
                  <a:srgbClr val="771100"/>
                </a:solidFill>
                <a:uFillTx/>
                <a:latin typeface="var(--bs-font-monospace)"/>
              </a:rPr>
              <a:t>’</a:t>
            </a: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 }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	}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	}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C1A"/>
                </a:solidFill>
                <a:uFillTx/>
                <a:latin typeface="var(--bs-font-monospace)"/>
              </a:rPr>
              <a:t>}</a:t>
            </a:r>
            <a:endParaRPr lang="-" sz="4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347769" y="5729077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94CFF7-2A44-BFBF-2293-1DF9863FDA42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99B717-80A5-3099-A652-DEFA36ACAC3F}"/>
              </a:ext>
            </a:extLst>
          </p:cNvPr>
          <p:cNvSpPr txBox="1"/>
          <p:nvPr/>
        </p:nvSpPr>
        <p:spPr>
          <a:xfrm>
            <a:off x="4274038" y="2644382"/>
            <a:ext cx="67325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i="0" dirty="0">
                <a:solidFill>
                  <a:srgbClr val="000000"/>
                </a:solidFill>
                <a:effectLst/>
                <a:latin typeface="+mj-lt"/>
              </a:rPr>
              <a:t>Front End Architecture:</a:t>
            </a:r>
          </a:p>
          <a:p>
            <a:pPr algn="l"/>
            <a:endParaRPr lang="it-IT" b="1" dirty="0">
              <a:solidFill>
                <a:srgbClr val="000000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1D1F"/>
                </a:solidFill>
                <a:effectLst/>
                <a:latin typeface="+mj-lt"/>
              </a:rPr>
              <a:t>Front-end used by client or service consumer.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1D1F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1D1F"/>
                </a:solidFill>
                <a:effectLst/>
                <a:latin typeface="+mj-lt"/>
              </a:rPr>
              <a:t>In front-end framework contains all the customer side interface equipment parts and programming segments like information stockpiling, worker, virtualization programming etc.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221D1F"/>
              </a:solidFill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1D1F"/>
                </a:solidFill>
                <a:effectLst/>
                <a:latin typeface="+mj-lt"/>
              </a:rPr>
              <a:t>It provides a Graphical User Interface to end-users.</a:t>
            </a:r>
            <a:endParaRPr lang="it-IT" b="1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631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3366-DDA3-E020-74F0-989B1C848F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3EE038A-170B-1505-5A1C-47610D416E86}"/>
              </a:ext>
            </a:extLst>
          </p:cNvPr>
          <p:cNvCxnSpPr/>
          <p:nvPr/>
        </p:nvCxnSpPr>
        <p:spPr>
          <a:xfrm>
            <a:off x="4631189" y="181897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C78BBB5-C741-8395-4A44-A18EF793A7D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6664D3-DCDB-CC4A-0999-81BB816E81E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0BE5B8A-A58E-8CA7-09D5-93C3C1755E4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2CD841D-5302-127E-40E6-579D922CFBE6}"/>
              </a:ext>
            </a:extLst>
          </p:cNvPr>
          <p:cNvCxnSpPr/>
          <p:nvPr/>
        </p:nvCxnSpPr>
        <p:spPr>
          <a:xfrm>
            <a:off x="5077891" y="56921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B1734FA3-520E-DDC8-E8AF-168D2828895B}"/>
              </a:ext>
            </a:extLst>
          </p:cNvPr>
          <p:cNvSpPr txBox="1"/>
          <p:nvPr/>
        </p:nvSpPr>
        <p:spPr>
          <a:xfrm>
            <a:off x="4631189" y="2022826"/>
            <a:ext cx="7214423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Docker Engine 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– Local Docker agent application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creates images [stored in Docker Registry]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runs containers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monitor &amp; maintain instances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can export/import images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save / load from local FS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push/pull from </a:t>
            </a:r>
            <a:r>
              <a:rPr lang="en-US" sz="1800" b="1" i="0" u="none" strike="noStrike" kern="120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DockerHub</a:t>
            </a: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Node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– a machine that runs Docker Engine agent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Docker Daemon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– is the process of Docker Engine running on a Node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AF002C1-C001-97DB-21A5-C00141B4527E}"/>
              </a:ext>
            </a:extLst>
          </p:cNvPr>
          <p:cNvSpPr txBox="1"/>
          <p:nvPr/>
        </p:nvSpPr>
        <p:spPr>
          <a:xfrm>
            <a:off x="4551179" y="1496214"/>
            <a:ext cx="216966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Basic Terms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C79EE457-4DCF-7932-C720-2ACDD448E86C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514F-23EF-538C-2045-759E41E74D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A9D5978-5DFF-FE50-06D4-3E557EBADBB9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B17C065-A859-A7A8-457D-A22EFB418A1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768CA95-1AC1-DC93-9DA0-CBA41E9AC96E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9DB42D-45B2-760D-C54B-0DACA28F73E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F958A14-AB85-6643-88A3-7391B060B67C}"/>
              </a:ext>
            </a:extLst>
          </p:cNvPr>
          <p:cNvCxnSpPr/>
          <p:nvPr/>
        </p:nvCxnSpPr>
        <p:spPr>
          <a:xfrm>
            <a:off x="4424470" y="518459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B7E7FBB1-542E-3B92-5A17-1A8344E9829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1196143-1D76-715A-CCE5-6F62BD9FB732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 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34184D2-A44E-9B9B-E9B6-5D7FD762366D}"/>
              </a:ext>
            </a:extLst>
          </p:cNvPr>
          <p:cNvSpPr txBox="1"/>
          <p:nvPr/>
        </p:nvSpPr>
        <p:spPr>
          <a:xfrm>
            <a:off x="4155134" y="2507952"/>
            <a:ext cx="6870417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pipeline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{   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agent any   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</a:t>
            </a:r>
            <a:r>
              <a:rPr lang="-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stages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{       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	</a:t>
            </a:r>
            <a:r>
              <a:rPr lang="-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('Hello') {           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		</a:t>
            </a:r>
            <a:r>
              <a:rPr lang="-" sz="1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steps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{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echo 'Hello World' }       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		 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}   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	</a:t>
            </a: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}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}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3609-990D-F837-EEFB-2AC94E5231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34491E8-A392-7064-14A5-BD3DC0C0581E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DA81925-6859-3BA0-9996-0E89C2873DF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7825C-0745-6DEB-8A7C-2B287F3ACFD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D8BBBD00-D93E-AF85-01D9-80EE1308EC0B}"/>
              </a:ext>
            </a:extLst>
          </p:cNvPr>
          <p:cNvCxnSpPr/>
          <p:nvPr/>
        </p:nvCxnSpPr>
        <p:spPr>
          <a:xfrm>
            <a:off x="4007449" y="65939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0FBE81C5-857E-D455-2993-7DF143E14DD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3E45C521-2D7E-96AD-6716-C401EFC3B508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Pipeline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1F5EF15-C7CF-AF77-CDD7-C25A08B7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411" y="2474549"/>
            <a:ext cx="4179951" cy="39023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77878-8880-F7D9-C735-40D51E2459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C56F215-30D7-3CDE-9508-2C36BDB4E8BA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965EA35-60D0-7991-D17E-8C172E3992C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A1A99E-787E-2E09-8C34-C2634A456136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3D61CEF-4E11-D9CB-FFEE-09693E74532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B4E159-1BE4-B153-4557-217283B0EA4A}"/>
              </a:ext>
            </a:extLst>
          </p:cNvPr>
          <p:cNvCxnSpPr/>
          <p:nvPr/>
        </p:nvCxnSpPr>
        <p:spPr>
          <a:xfrm>
            <a:off x="4310170" y="4217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0412F5D-3DFA-0B5C-7D81-745D989FEAB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BEED0C0-B532-0B58-E62F-841B168D27A0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 Content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AB04DAE-9E7B-F318-F9BD-29B71FF0A530}"/>
              </a:ext>
            </a:extLst>
          </p:cNvPr>
          <p:cNvSpPr txBox="1"/>
          <p:nvPr/>
        </p:nvSpPr>
        <p:spPr>
          <a:xfrm>
            <a:off x="4155134" y="2507952"/>
            <a:ext cx="7266078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1 : pull source code from GitHub 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2 : package the source code as a jar 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3 : create a docker image from the package jar.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4 : push the docker image to the docker hub 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5 : deploy the K8s Object and create a cluster with the application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C0C8-920B-73EF-202A-66382CEB0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498DE36-7C8B-8931-6626-4B1971AD7EEE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FDA2890-856D-E665-B479-D67AD464250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21F0B9B-D4DB-72A7-8069-BA12813CC153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2C9C60-9096-BC27-88A0-EF7D9BB0141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9BB05D8-9323-01A0-B774-BB67C808DDC7}"/>
              </a:ext>
            </a:extLst>
          </p:cNvPr>
          <p:cNvCxnSpPr/>
          <p:nvPr/>
        </p:nvCxnSpPr>
        <p:spPr>
          <a:xfrm>
            <a:off x="4336551" y="647706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AFE8618-8533-968D-A00D-9FC011C8AF5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4EC73F9-B3B4-66E2-25CF-FA90C2598D0B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 Content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E134F17-10E0-2200-E924-6198F8A8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70" y="1034439"/>
            <a:ext cx="8731836" cy="505133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" name="Straight Arrow Connector 11">
            <a:extLst>
              <a:ext uri="{FF2B5EF4-FFF2-40B4-BE49-F238E27FC236}">
                <a16:creationId xmlns:a16="http://schemas.microsoft.com/office/drawing/2014/main" id="{D606BB7D-1638-441F-D5C1-567B98256BEC}"/>
              </a:ext>
            </a:extLst>
          </p:cNvPr>
          <p:cNvCxnSpPr/>
          <p:nvPr/>
        </p:nvCxnSpPr>
        <p:spPr>
          <a:xfrm flipV="1">
            <a:off x="9706703" y="3558067"/>
            <a:ext cx="0" cy="800100"/>
          </a:xfrm>
          <a:prstGeom prst="straightConnector1">
            <a:avLst/>
          </a:prstGeom>
          <a:noFill/>
          <a:ln w="12701" cap="flat">
            <a:solidFill>
              <a:srgbClr val="156082"/>
            </a:solidFill>
            <a:prstDash val="solid"/>
            <a:miter/>
            <a:tailEnd type="arrow"/>
          </a:ln>
        </p:spPr>
      </p:cxnSp>
      <p:pic>
        <p:nvPicPr>
          <p:cNvPr id="12" name="Picture 13">
            <a:extLst>
              <a:ext uri="{FF2B5EF4-FFF2-40B4-BE49-F238E27FC236}">
                <a16:creationId xmlns:a16="http://schemas.microsoft.com/office/drawing/2014/main" id="{AFAEF446-40E9-EB5F-1502-0AA40FA9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73" y="2704356"/>
            <a:ext cx="1209678" cy="8477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3E2E-0A4A-B8C4-D686-5D808C602B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38F03BD-C740-DF61-055B-003806B20F0B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9E9BBE3-A909-E605-82DA-B16DA6DF74B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51E87B9-CEE9-06B2-F6E2-3C1855977429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025267F-167B-478A-8FED-254CC703CDA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5694921-C7E1-F741-118F-F9E99C41ADE9}"/>
              </a:ext>
            </a:extLst>
          </p:cNvPr>
          <p:cNvCxnSpPr/>
          <p:nvPr/>
        </p:nvCxnSpPr>
        <p:spPr>
          <a:xfrm>
            <a:off x="4310170" y="4217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A82E576-D5D3-1FC7-9D2E-590D04BD195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FEE3B13-5C07-8AD1-5B22-227972AA67D8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0F699E4-6ED4-EB3E-0FE5-431795A957A8}"/>
              </a:ext>
            </a:extLst>
          </p:cNvPr>
          <p:cNvSpPr txBox="1"/>
          <p:nvPr/>
        </p:nvSpPr>
        <p:spPr>
          <a:xfrm>
            <a:off x="4219846" y="2884227"/>
            <a:ext cx="660108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1 : pull source code from GitHub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E0287-83BB-F0F4-B033-90C0BBFBE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D97B1C7-CF33-E7C1-EF75-C11F2C736971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AF661CE-0030-AF26-7B2C-C7ED52CBCF4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A7923B-3DC2-E27F-2152-63B40E17C88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AFAC0E8A-1C65-1C62-7402-D77FBBE5D850}"/>
              </a:ext>
            </a:extLst>
          </p:cNvPr>
          <p:cNvCxnSpPr/>
          <p:nvPr/>
        </p:nvCxnSpPr>
        <p:spPr>
          <a:xfrm>
            <a:off x="4155134" y="572347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AEA15AA3-0C46-670F-39E5-6143C06721C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13D0E33-BA4B-1725-141F-ADC5982035B4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Generate pull source code from git stage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4E372EB1-544A-C304-51EF-7F4C5D0F4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138" y="2468541"/>
            <a:ext cx="8222847" cy="36239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23F5-6507-32FA-77BC-4522E01E2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58C73AE-CA73-DBF3-686F-57CF1DB76154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51F4D81-FFEF-F076-552C-3765F82C872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712E83-E066-7176-8013-F6ACBF0C37E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D2FBCD54-D244-A624-450A-C4FD63507DCA}"/>
              </a:ext>
            </a:extLst>
          </p:cNvPr>
          <p:cNvCxnSpPr/>
          <p:nvPr/>
        </p:nvCxnSpPr>
        <p:spPr>
          <a:xfrm>
            <a:off x="4007449" y="65939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31C0ACBC-FE3B-4842-CF47-112A400DD53B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2A81CE0-C5D3-FDD7-5EDD-2D343B05F627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Generate pull source code from git stage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A40D4C04-05D2-E7C0-8E8E-7D6BD2D0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73" y="-505821"/>
            <a:ext cx="8458635" cy="70069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EB7B-49B4-FD7E-7A29-9618303AD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4A3EF12-79DC-B373-2EC8-5551F78B8C06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8B267B9-4CE0-D37B-E8F2-6A3E13C40AC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C6B05-D6A4-BD39-6028-A9E9A1D2E9E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EF9A441-FE74-1800-496E-AE8A392897A6}"/>
              </a:ext>
            </a:extLst>
          </p:cNvPr>
          <p:cNvCxnSpPr/>
          <p:nvPr/>
        </p:nvCxnSpPr>
        <p:spPr>
          <a:xfrm>
            <a:off x="4007449" y="573227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18D798D6-F5F9-4EF4-4133-0FB35AC257E0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EFCFFAA-4831-3B89-217C-1A35A8BDC837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the pull source code stage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73C3E87-AA56-F516-71EF-53D4CD933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24" y="2691929"/>
            <a:ext cx="7543992" cy="240689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958F-F7CC-6352-95A9-730D27178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88DE2E7-04B7-E7A1-4772-CD6321CEB4EC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46A7816-72FA-9054-CD90-ECAF6653323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09873-5997-154C-0D43-844C84F7A45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135E4F5-0DBA-043F-95F5-26226CBCF203}"/>
              </a:ext>
            </a:extLst>
          </p:cNvPr>
          <p:cNvCxnSpPr/>
          <p:nvPr/>
        </p:nvCxnSpPr>
        <p:spPr>
          <a:xfrm>
            <a:off x="4007449" y="65939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64A853BB-1127-A13C-1180-A8EB87C623C0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ADE68D2-0792-7B09-70D8-68CEE00EF36B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Logs after run the pipeline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30E9CE4-2C04-8348-E302-E4840214E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667" y="2826328"/>
            <a:ext cx="6601081" cy="317170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1182-C1F0-B953-8C4B-A95CC7622D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42A46F2-2534-C261-4AED-387863764B7A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FC97F90-33A6-1785-E0A9-58BAF9FEDE4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61802E9-BD31-F09A-D436-DB1FFECAA833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D30BFBF-35F3-2A47-246E-ACCBBF17108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634513D-048F-61B0-70D7-7FF902376071}"/>
              </a:ext>
            </a:extLst>
          </p:cNvPr>
          <p:cNvCxnSpPr/>
          <p:nvPr/>
        </p:nvCxnSpPr>
        <p:spPr>
          <a:xfrm>
            <a:off x="4310170" y="4217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AA05D1D-237B-4208-CF11-E59BB2247A3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7C83328-E8D3-0D4B-F583-025309959466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78819D4A-10CC-2EF3-B8AD-B6D3CFD47E97}"/>
              </a:ext>
            </a:extLst>
          </p:cNvPr>
          <p:cNvSpPr txBox="1"/>
          <p:nvPr/>
        </p:nvSpPr>
        <p:spPr>
          <a:xfrm>
            <a:off x="4219846" y="2884227"/>
            <a:ext cx="660108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2 : Package the code as a jar file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D9E5-1476-4B1D-3798-A37B9BDD08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E87028C-D56C-CA2E-DE40-9887C99B850A}"/>
              </a:ext>
            </a:extLst>
          </p:cNvPr>
          <p:cNvCxnSpPr/>
          <p:nvPr/>
        </p:nvCxnSpPr>
        <p:spPr>
          <a:xfrm>
            <a:off x="4551179" y="23702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A45A887-7DFA-2565-36F6-07ED1FDAA14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27CD55-14F4-AD00-820D-8C224F081D6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21B6A61-3A46-87A5-9C59-F5BCE577E4A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932B50A-7B1E-A69C-3571-8A7E7EE5412D}"/>
              </a:ext>
            </a:extLst>
          </p:cNvPr>
          <p:cNvCxnSpPr/>
          <p:nvPr/>
        </p:nvCxnSpPr>
        <p:spPr>
          <a:xfrm>
            <a:off x="4937851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548CD5DE-BC46-E3A5-9698-3A94DFCF1243}"/>
              </a:ext>
            </a:extLst>
          </p:cNvPr>
          <p:cNvSpPr txBox="1"/>
          <p:nvPr/>
        </p:nvSpPr>
        <p:spPr>
          <a:xfrm>
            <a:off x="4631189" y="3005943"/>
            <a:ext cx="7214423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Repository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– is where Docker keeps its images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Images can be saved and loaded from local repositories.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Hub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– public image 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repository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Images can be pushed and pulled from repositories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You can create your own images and use others 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717813B-F37C-AD93-313A-64414913B53B}"/>
              </a:ext>
            </a:extLst>
          </p:cNvPr>
          <p:cNvSpPr txBox="1"/>
          <p:nvPr/>
        </p:nvSpPr>
        <p:spPr>
          <a:xfrm>
            <a:off x="4425449" y="2014030"/>
            <a:ext cx="216966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Basic Terms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809D542-6C5C-CE82-519E-D754A179922E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CFE6-CF1E-E323-BA6C-57CDA0A618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9908A4D-33DA-9876-37FD-49A1B876796E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77A90E6-E0DF-851D-0040-E3DA41E64D2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F5726A-2D3C-5D58-EC59-27D1749614D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6B52D893-6DAC-C337-B79F-69470B5DB7F2}"/>
              </a:ext>
            </a:extLst>
          </p:cNvPr>
          <p:cNvCxnSpPr/>
          <p:nvPr/>
        </p:nvCxnSpPr>
        <p:spPr>
          <a:xfrm>
            <a:off x="3928317" y="509043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6783D93C-786E-CC32-F71C-E1555B166FE8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5D5A2A1-3D21-6B53-BDB2-64505CD874B7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the packaging stage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689AD19B-8074-4C0A-4971-2A0C29AF5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0303" y="413271"/>
            <a:ext cx="14297741" cy="392844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9708-CDA3-2DEC-5E39-CE9CE5F51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DE0218C-2E09-78F5-116B-94A0B4DD62F5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55D88C9-00DB-E9E1-0C23-C6B09B179C0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3BC20-7F24-23FF-9F3D-C30D1B99C1F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0503C519-D46C-CD53-A450-EA557D8581B3}"/>
              </a:ext>
            </a:extLst>
          </p:cNvPr>
          <p:cNvCxnSpPr/>
          <p:nvPr/>
        </p:nvCxnSpPr>
        <p:spPr>
          <a:xfrm>
            <a:off x="4007449" y="669063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464C8E1F-1E20-61BA-E310-181606CF3074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606E4F6-2DEC-974B-01DD-A313160C17F0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Logs after run the pipeline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2013925E-88D0-C6A7-0D56-10B19808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19" y="4669081"/>
            <a:ext cx="8699903" cy="18800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034E1247-5A26-F3B0-EE62-5B20E6302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319" y="2417874"/>
            <a:ext cx="8699903" cy="21565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1536-E895-3AC5-8B65-9EB7E0D2D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D2AB528-A95C-A885-2EFC-7BBC37C74415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106DB62-2501-2E6E-7843-A346B52CE21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54EC18-DF77-9806-5CBC-95B0D11D00AF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557D84C-5459-C378-AB60-67114E58D69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30D7027-3C3D-BC77-884F-2009C0E1FB05}"/>
              </a:ext>
            </a:extLst>
          </p:cNvPr>
          <p:cNvCxnSpPr/>
          <p:nvPr/>
        </p:nvCxnSpPr>
        <p:spPr>
          <a:xfrm>
            <a:off x="4310170" y="4217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B994B06-60F8-5899-28ED-F2B14D6FA931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CA0F4E0-7815-6E70-BAD2-EB3F3EB5B947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8194445C-5AF9-064C-92E0-D8761DB74BFA}"/>
              </a:ext>
            </a:extLst>
          </p:cNvPr>
          <p:cNvSpPr txBox="1"/>
          <p:nvPr/>
        </p:nvSpPr>
        <p:spPr>
          <a:xfrm>
            <a:off x="4219846" y="2884227"/>
            <a:ext cx="6601081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3 : Create a docker image from jar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020DB-C4B0-BBFA-8420-D55965B1D0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AA7E622-632C-227B-5A14-CB3DA50B062F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CBB9B8C-0EAC-E533-E5A0-FE305D3DD1F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CC7F9-CE33-E8E6-5E6C-74F99B88D02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6A9A5905-224D-3F4B-F35B-FAE4743E8922}"/>
              </a:ext>
            </a:extLst>
          </p:cNvPr>
          <p:cNvCxnSpPr/>
          <p:nvPr/>
        </p:nvCxnSpPr>
        <p:spPr>
          <a:xfrm>
            <a:off x="3936025" y="545970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E957B30C-C3AF-7B53-2CA5-14F5AA28E429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DA83A25-76EF-B98B-F503-4A40CC9652F0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stage </a:t>
            </a:r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C5CBB3B1-AD2E-262F-2506-0BF5069C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5263" y="758404"/>
            <a:ext cx="14027425" cy="442796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717F-687E-7C6C-9A2B-3E8A6717D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FADB43F-BFE6-ECF1-93F9-F60A976EC15D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FF5F375-8D92-66EF-647E-A4624E0389E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0888F-9FB1-4942-D9CE-3B265A8EE9C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1DCF23ED-6C12-4ED1-F1B7-C7184F7D9E10}"/>
              </a:ext>
            </a:extLst>
          </p:cNvPr>
          <p:cNvCxnSpPr/>
          <p:nvPr/>
        </p:nvCxnSpPr>
        <p:spPr>
          <a:xfrm>
            <a:off x="4007449" y="669063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6EEF64CF-0BC2-B326-6D7C-ED6E1CCC5DD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B27FEB34-DF99-FDED-2AE2-59C45365AC68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Logs after run the pipeline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6D02041-A170-91B8-4259-DD5A0B0C4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332" y="2353409"/>
            <a:ext cx="5372100" cy="37337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6160-021F-F495-27E1-9AD7DBA66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B1EF236-3B52-1491-354D-37C6F98E865F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6B2B6FB-9A1C-719C-C189-932BA7C46FE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638E10-2610-ED96-8765-02271F4EDE54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06F08DE-5DC9-E02B-3ABB-296E4E0841E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B275263-6C5E-FFD0-563F-F18CE3D18940}"/>
              </a:ext>
            </a:extLst>
          </p:cNvPr>
          <p:cNvCxnSpPr/>
          <p:nvPr/>
        </p:nvCxnSpPr>
        <p:spPr>
          <a:xfrm>
            <a:off x="4310170" y="4217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EE64465-5B12-5F53-5F88-1A02A301B2F9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4A2632-5014-E8DD-CBED-0C07B4398F94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756F316-2A3F-6431-120D-922BCE2511FB}"/>
              </a:ext>
            </a:extLst>
          </p:cNvPr>
          <p:cNvSpPr txBox="1"/>
          <p:nvPr/>
        </p:nvSpPr>
        <p:spPr>
          <a:xfrm>
            <a:off x="4219846" y="2884227"/>
            <a:ext cx="706947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4 : push docker image to docker hub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DB17-5B6A-0F5F-7784-0D3A4EDE1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BD1CFB1-D7A1-28A9-9E73-7A1870A46F5A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05F140B-C4F5-9F74-1057-5B375C4C7E1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462296-6D76-749C-BBF8-600D7749D32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CFC961E1-2227-17B2-5FA7-45D6EA998FD4}"/>
              </a:ext>
            </a:extLst>
          </p:cNvPr>
          <p:cNvCxnSpPr/>
          <p:nvPr/>
        </p:nvCxnSpPr>
        <p:spPr>
          <a:xfrm>
            <a:off x="3978142" y="63389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1AC815FD-0796-8F1F-5150-0B4956EDD7E8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DEC845D-7406-B1D9-1468-81E194847459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push stage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B0223194-29E7-9665-29C3-4772840E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34" y="2468541"/>
            <a:ext cx="6747851" cy="29738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4B7C-25F4-11EB-5515-4571B9C697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F303240-4399-A02E-C5BB-F176503379F8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170391D-7A3E-558C-1BFD-16B9B2A169A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E1086-DBBF-7A86-612D-6A06063A821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AF5983DC-65D7-649B-107B-9E4260D18D16}"/>
              </a:ext>
            </a:extLst>
          </p:cNvPr>
          <p:cNvCxnSpPr/>
          <p:nvPr/>
        </p:nvCxnSpPr>
        <p:spPr>
          <a:xfrm>
            <a:off x="3978142" y="63389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319CAD6F-3E09-A02E-7107-8C7B75D5F84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82CEAEA1-5C8A-EC28-5F1D-BEC663685A17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push stage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C919DEAC-23D0-4A5D-BC4F-DDCC68B0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2" y="2747790"/>
            <a:ext cx="9607665" cy="50119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1C575-F11A-9A7B-4B06-F6A9E4AC3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056E58F-8459-A8BC-C3BE-44D0E28CF8E7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724BF7C-6B7C-DBC0-4E28-E7E335EEA7D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979A63-2F21-A765-1E60-6820E8FCEE1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FDF0884-7240-E33D-30AB-54574771BE5A}"/>
              </a:ext>
            </a:extLst>
          </p:cNvPr>
          <p:cNvCxnSpPr/>
          <p:nvPr/>
        </p:nvCxnSpPr>
        <p:spPr>
          <a:xfrm>
            <a:off x="4316562" y="66994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41D1376E-1997-7BC4-19A9-20268351C36D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4A50E2D-4AD5-4BAF-36C5-C7C0589BE49F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push stage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3515B9B-EA0F-3CC8-47F8-2DB501205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46" y="2351269"/>
            <a:ext cx="3156901" cy="425120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EC6C-9799-1AFA-DCEB-5330C9963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89EAC5F-C2F2-2C5F-839E-A55544217581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CCDB440-223A-63C5-4386-EA9599B2D2A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618F6-8D09-E2C4-2D04-ECAA6C6EABB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5AF8328-EF04-6084-BB4A-C323AD1B1540}"/>
              </a:ext>
            </a:extLst>
          </p:cNvPr>
          <p:cNvCxnSpPr/>
          <p:nvPr/>
        </p:nvCxnSpPr>
        <p:spPr>
          <a:xfrm>
            <a:off x="4320786" y="611913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E52B8FC9-51B0-BAF9-5559-3CCC741BF1E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FCD276E8-3AB1-7481-2C5F-2F0096530800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push stage 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8B04803B-2783-4D0E-CBA2-6F4A0E230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562" y="2536289"/>
            <a:ext cx="6605305" cy="34952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702C-1D38-AD54-88AE-78E6E5065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09F9C52-F7B7-1333-0A4B-75A87B25A900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B3954E5-2A6F-5CF6-AF94-B1A8420C581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F24489-4253-77A6-A72D-9B79B914477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63396C-CFD3-514B-3EA8-4F349039D17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4BC54E6-C919-0B98-451C-AC7DE543D94F}"/>
              </a:ext>
            </a:extLst>
          </p:cNvPr>
          <p:cNvCxnSpPr/>
          <p:nvPr/>
        </p:nvCxnSpPr>
        <p:spPr>
          <a:xfrm>
            <a:off x="4304528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ED0157C3-E162-7DF0-50C7-BEC4C0F7CA0E}"/>
              </a:ext>
            </a:extLst>
          </p:cNvPr>
          <p:cNvSpPr txBox="1"/>
          <p:nvPr/>
        </p:nvSpPr>
        <p:spPr>
          <a:xfrm>
            <a:off x="4180563" y="1884752"/>
            <a:ext cx="216966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Engine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A2FEDA38-64ED-D05B-66B7-D79D93D2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64" y="43936"/>
            <a:ext cx="9860483" cy="68397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F217671B-B784-8BE0-60CF-FF22D494BE2C}"/>
              </a:ext>
            </a:extLst>
          </p:cNvPr>
          <p:cNvSpPr/>
          <p:nvPr/>
        </p:nvSpPr>
        <p:spPr>
          <a:xfrm>
            <a:off x="1188720" y="3724561"/>
            <a:ext cx="2162820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58731-D057-8FA7-257E-3CC5A5E1B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ED05F75-5F9B-1963-8443-AD3309C894F5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E6955F8-D7F1-F267-02D1-44B2DE8F28B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50F77-511B-277C-3395-C724411E3CD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CACD58BB-C265-3905-9BA8-DD8014DF9B34}"/>
              </a:ext>
            </a:extLst>
          </p:cNvPr>
          <p:cNvCxnSpPr/>
          <p:nvPr/>
        </p:nvCxnSpPr>
        <p:spPr>
          <a:xfrm>
            <a:off x="4408706" y="670822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8D2F3A99-13FB-4161-6C88-34C9A14A16D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DD4894A6-0ED1-6A4D-ADA1-FB4FD12FB834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push stage 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5A9A7DB-1A19-EA57-4972-C5287288E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464" y="2432550"/>
            <a:ext cx="4510954" cy="40945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8852-2112-5A2D-77D6-D5B0F32BC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232106B-4A85-0563-7C20-A78F38A48E6A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02F7B2E-A839-7CDD-2711-91D6C6B18E2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BEAAEA-23E7-D73D-4414-18359847988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9EDFECFE-8BD4-7896-A85E-F69D5E3382F2}"/>
              </a:ext>
            </a:extLst>
          </p:cNvPr>
          <p:cNvCxnSpPr/>
          <p:nvPr/>
        </p:nvCxnSpPr>
        <p:spPr>
          <a:xfrm>
            <a:off x="4155134" y="604000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D5680CB6-097D-CBD3-10E5-1EA00EAB705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A0A60CF-814B-9BFC-B62C-52A76BB7EE72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 push stage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326DCE4-E8FE-5CFB-22F8-78C494239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431" y="2495196"/>
            <a:ext cx="7829550" cy="28003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34E2-AFFA-39C7-A25C-FEE1235C5A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6EF998D-F7ED-DB66-4D59-6135DD07FE9E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509285C-56B0-A531-D97A-AB5C149CFF3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C9B18-DF2B-2047-BF10-3E557B12529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D42332BE-F519-A499-3EB9-F6DE1115707C}"/>
              </a:ext>
            </a:extLst>
          </p:cNvPr>
          <p:cNvCxnSpPr/>
          <p:nvPr/>
        </p:nvCxnSpPr>
        <p:spPr>
          <a:xfrm>
            <a:off x="4155134" y="604000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6C47B79-279A-6BE8-A1F4-E7764319624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C1939D1-86FE-C8D2-4F4C-CBAEFAA98C76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Deploy microservice on k8s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57DBEB1-F574-4B5F-BD29-D870DE07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412" y="3013999"/>
            <a:ext cx="8614324" cy="20064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4835-8050-311B-7F6D-5C43A41176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0317493-412D-ED85-53D6-C68F0B169A84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F92280A-8593-4CA8-6542-6E66619B274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EC1B9C-72AC-6F2D-DAA6-8BB8347565BA}"/>
              </a:ext>
            </a:extLst>
          </p:cNvPr>
          <p:cNvSpPr/>
          <p:nvPr/>
        </p:nvSpPr>
        <p:spPr>
          <a:xfrm>
            <a:off x="92363" y="2831119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DE2A307-D91C-26E2-4732-3F8BCB5C68A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307F39E-F34D-99D9-73F1-CCB32DFE8B8A}"/>
              </a:ext>
            </a:extLst>
          </p:cNvPr>
          <p:cNvCxnSpPr/>
          <p:nvPr/>
        </p:nvCxnSpPr>
        <p:spPr>
          <a:xfrm>
            <a:off x="4310170" y="42174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06BDE15E-ACBC-179D-CE8B-44DBE81A2BBB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01712D8-606C-2F34-B6C5-A950EEBF373F}"/>
              </a:ext>
            </a:extLst>
          </p:cNvPr>
          <p:cNvSpPr txBox="1"/>
          <p:nvPr/>
        </p:nvSpPr>
        <p:spPr>
          <a:xfrm>
            <a:off x="4155134" y="188344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Jenkins file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B33AC857-A317-8508-4BDE-BB7779AD3276}"/>
              </a:ext>
            </a:extLst>
          </p:cNvPr>
          <p:cNvSpPr txBox="1"/>
          <p:nvPr/>
        </p:nvSpPr>
        <p:spPr>
          <a:xfrm>
            <a:off x="4219846" y="2884227"/>
            <a:ext cx="7069473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5 : Deploy on K8s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845F-6B8E-4935-DB69-719850CE8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BB03A6E-8BEA-7DBC-34F6-BCF811CDD3E7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9D8571B-69A9-7B5A-B20C-1E7159A6213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59B39-E1BC-4FC9-5B4C-794882D2982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5BE7D8D-5A91-8905-7571-F3B313985E29}"/>
              </a:ext>
            </a:extLst>
          </p:cNvPr>
          <p:cNvCxnSpPr/>
          <p:nvPr/>
        </p:nvCxnSpPr>
        <p:spPr>
          <a:xfrm>
            <a:off x="4036289" y="537178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D60CA5B1-227E-B5AD-1C30-929F32FC467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9DBB426-2D95-E0F6-DEBD-738D324B469C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Deploy microservice on k8s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2D588ED-EC25-8D24-9370-9E8787EC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60" y="2630564"/>
            <a:ext cx="5762621" cy="22764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219CE99D-925D-1941-A447-155D04E26D6C}"/>
              </a:ext>
            </a:extLst>
          </p:cNvPr>
          <p:cNvCxnSpPr/>
          <p:nvPr/>
        </p:nvCxnSpPr>
        <p:spPr>
          <a:xfrm>
            <a:off x="4272598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68B3D2E-8FC8-EB10-E745-EF62F47DE5C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560F28D1-268D-BA07-1F1C-036E970490FC}"/>
              </a:ext>
            </a:extLst>
          </p:cNvPr>
          <p:cNvCxnSpPr/>
          <p:nvPr/>
        </p:nvCxnSpPr>
        <p:spPr>
          <a:xfrm>
            <a:off x="4427698" y="660216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5" name="TextBox 14">
            <a:extLst>
              <a:ext uri="{FF2B5EF4-FFF2-40B4-BE49-F238E27FC236}">
                <a16:creationId xmlns:a16="http://schemas.microsoft.com/office/drawing/2014/main" id="{E778A8FE-CC6F-4863-4845-97AA4EB3CA29}"/>
              </a:ext>
            </a:extLst>
          </p:cNvPr>
          <p:cNvSpPr txBox="1"/>
          <p:nvPr/>
        </p:nvSpPr>
        <p:spPr>
          <a:xfrm>
            <a:off x="4199089" y="2324066"/>
            <a:ext cx="7491505" cy="42780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pipeline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agent any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stages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stage('Fetch Source Code')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steps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git branch: 'main', credentialsId: 'f5616a59-57bf-4fde-8837-330e9739a41a', url: 'https://github.com/kabha/CouponService.git'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stage('Build Jar')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steps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// Run Maven clean install to package a jar from the source code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sh 'mvn clean install'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6A65C-830F-5CEF-2A8A-D2E6EE6F0FD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D9F1E1-8185-8D09-462C-5E2DC75882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5BA5FF7-D195-FC83-F3D6-43C48C3E5902}"/>
              </a:ext>
            </a:extLst>
          </p:cNvPr>
          <p:cNvCxnSpPr/>
          <p:nvPr/>
        </p:nvCxnSpPr>
        <p:spPr>
          <a:xfrm>
            <a:off x="4940814" y="34802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BD793FD-02C0-69F2-9ACF-743F934858B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2116B1A2-4736-11EA-08FA-5A6C716E78CF}"/>
              </a:ext>
            </a:extLst>
          </p:cNvPr>
          <p:cNvCxnSpPr/>
          <p:nvPr/>
        </p:nvCxnSpPr>
        <p:spPr>
          <a:xfrm>
            <a:off x="5491566" y="673459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5" name="TextBox 12">
            <a:extLst>
              <a:ext uri="{FF2B5EF4-FFF2-40B4-BE49-F238E27FC236}">
                <a16:creationId xmlns:a16="http://schemas.microsoft.com/office/drawing/2014/main" id="{E1C6C235-C7D6-2FFF-2DC7-F1A021428227}"/>
              </a:ext>
            </a:extLst>
          </p:cNvPr>
          <p:cNvSpPr txBox="1"/>
          <p:nvPr/>
        </p:nvSpPr>
        <p:spPr>
          <a:xfrm>
            <a:off x="5234519" y="623392"/>
            <a:ext cx="6482126" cy="58477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stage('Build Docker Image')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steps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// Build Docker image from the coupon Jar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sh 'docker build -t kabhad82/coupon-services:v1.2  .'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stage('Build and Push Docker Image')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steps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withCredentials([string(credentialsId: 'dockerhub-pwd', variable: 'dockerHubPwd')]) {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    // Login to Docker Hub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    sh 'docker login -u kabhad82 -p ${dockerHubPwd}'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    // Push Docker image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    sh "docker push kabhad82/coupon-services:v1.2"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stage('Deploy to Kubernetes')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steps {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      // Apply Kubernetes deployment and service YAML files</a:t>
            </a: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	sh 'kubectl apply -f mysql-secret.yaml'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 sh 'kubectl apply -f mysql-configmap.yaml' 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sh 'kubectl apply -f mysql-statefulset.yaml' 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sh 'kubectl apply -f mysql-service.yaml' 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sh 'kubectl apply -f coupon-deployment.yaml'             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	sh 'kubectl apply -f coupon-service.yaml'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  </a:t>
            </a: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   }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ED0BC-C640-160D-A2CA-889D2C225696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DC0772-51E3-FCDA-FB80-49970210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29C-59F7-38C0-8EEF-DBA7D784F0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19CED87-176B-028D-9149-CE7912D613D4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C1289FF-1258-965B-6CD0-2BAD3EA923B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83075D-579F-FACE-5C42-BF07CA8E7EB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3AC45F27-F27E-A893-C1F9-77E4F363C177}"/>
              </a:ext>
            </a:extLst>
          </p:cNvPr>
          <p:cNvCxnSpPr/>
          <p:nvPr/>
        </p:nvCxnSpPr>
        <p:spPr>
          <a:xfrm>
            <a:off x="4348566" y="549487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359AD00C-B340-32CC-2A0B-F8FA70F867B2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79E4CF2-DB5D-3D61-0278-5C6AD502522F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Deploy microservice on k8s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01D3382-FE93-BF0A-CC2E-53EDE56D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837" y="2450463"/>
            <a:ext cx="6977978" cy="27357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85EE-D237-B695-F2F0-3A6895F494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7968B90-3289-60D7-CB26-3173E4CA2309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BC5553F-85D3-7BC1-72B4-F6ED35DECC8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3DB3A-5150-1576-6431-030ABF87919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729EC3FC-E7A2-3A20-544F-20ABFC52B076}"/>
              </a:ext>
            </a:extLst>
          </p:cNvPr>
          <p:cNvCxnSpPr/>
          <p:nvPr/>
        </p:nvCxnSpPr>
        <p:spPr>
          <a:xfrm>
            <a:off x="4303632" y="55564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FAE1DB2D-C021-802C-C43C-8912B812EFF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0EDBB226-CEDF-321E-7563-194857FC0D0D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Deploy microservice on k8s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831A495A-DFEC-741D-32C3-CAF6B546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77" y="2459662"/>
            <a:ext cx="6690939" cy="28675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477E-211E-9A39-4B1E-F4ECF685E1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Jenkins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81D091-0443-4BDD-DA1A-0CDD13042C9F}"/>
              </a:ext>
            </a:extLst>
          </p:cNvPr>
          <p:cNvCxnSpPr/>
          <p:nvPr/>
        </p:nvCxnSpPr>
        <p:spPr>
          <a:xfrm>
            <a:off x="421984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28CC825-AE1A-DB18-D9C0-DCF3B8B6207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0DBD71-B307-3B4C-4091-5A608BB30ED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41956F2-E757-62FC-152D-FA2323F21B85}"/>
              </a:ext>
            </a:extLst>
          </p:cNvPr>
          <p:cNvCxnSpPr/>
          <p:nvPr/>
        </p:nvCxnSpPr>
        <p:spPr>
          <a:xfrm>
            <a:off x="4303632" y="55564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A25A32FB-0E5E-6CFB-7B61-F8D68D2D47C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31C597D-5581-7BD1-A7BF-FD2796033D03}"/>
              </a:ext>
            </a:extLst>
          </p:cNvPr>
          <p:cNvSpPr txBox="1"/>
          <p:nvPr/>
        </p:nvSpPr>
        <p:spPr>
          <a:xfrm>
            <a:off x="4155134" y="1883444"/>
            <a:ext cx="55867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Deploy microservice on k8s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59996925-B0D1-690D-7F81-48A29024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789" y="2416786"/>
            <a:ext cx="4893649" cy="30090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7A1E-532F-F342-8E5F-4BCF862B8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7647851-3E01-9AC9-3AEB-A70DA2917927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F2B9CF8-24CF-5E1A-99F8-A866297909D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5337C7F-621B-6B88-FAB9-820F899AC94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83D1405-472D-4F4E-A729-D176581413A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469E8E5-FBF3-8422-4432-EC4BF9F78685}"/>
              </a:ext>
            </a:extLst>
          </p:cNvPr>
          <p:cNvCxnSpPr/>
          <p:nvPr/>
        </p:nvCxnSpPr>
        <p:spPr>
          <a:xfrm>
            <a:off x="4295979" y="553212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8CC47864-ECFC-36B1-BA78-746BB1289F62}"/>
              </a:ext>
            </a:extLst>
          </p:cNvPr>
          <p:cNvSpPr txBox="1"/>
          <p:nvPr/>
        </p:nvSpPr>
        <p:spPr>
          <a:xfrm>
            <a:off x="4180563" y="1884752"/>
            <a:ext cx="249455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How Docker works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C253E-5689-4944-68D8-1B6C8201AE0B}"/>
              </a:ext>
            </a:extLst>
          </p:cNvPr>
          <p:cNvSpPr txBox="1"/>
          <p:nvPr/>
        </p:nvSpPr>
        <p:spPr>
          <a:xfrm>
            <a:off x="4242724" y="2494373"/>
            <a:ext cx="7289496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Once we have an image we can run it in Docker container.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may host multiple different images.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may launch multiple instances of a specific image.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Each container instance may use different settings like ports.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Kubernetes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(K8S) communicates with Docker containers in order to automatically configure &amp; orchestrate instance.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2C51233-8909-BBBC-E55B-295254FA1DEA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11E6-BE87-DFB1-31A0-74344F23A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45F439E-61B7-CA1D-BA47-6D5F54281BBC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49B4504-F784-3197-2A24-3AD6D4C50CE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C14E0C3-233B-5E28-8884-344F1C8A3A7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FE25D6D-503F-DD3E-3EA2-36E7E3C6FB7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5BFE7C6-7D55-6660-9279-E4C826DCB2D0}"/>
              </a:ext>
            </a:extLst>
          </p:cNvPr>
          <p:cNvCxnSpPr/>
          <p:nvPr/>
        </p:nvCxnSpPr>
        <p:spPr>
          <a:xfrm>
            <a:off x="4387419" y="590930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EA5D0896-DB38-B349-5F56-B51C759B8BD9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Create Docker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4A83E-2E3D-96E2-BBB5-363C89283B48}"/>
              </a:ext>
            </a:extLst>
          </p:cNvPr>
          <p:cNvSpPr txBox="1"/>
          <p:nvPr/>
        </p:nvSpPr>
        <p:spPr>
          <a:xfrm>
            <a:off x="4556116" y="2527429"/>
            <a:ext cx="7289496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Install &amp; run Docker Desktop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Create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Dockerfile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Generate executable jar (Maven clean  install)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Build Docker image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Run image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Manage Container by using Docker Dashboard / CLI</a:t>
            </a: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56A9E2D-A197-2EA0-336D-70B6313A6785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88F-C4B2-4CBD-E851-081BB147E2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1245DF1-60CB-9F8E-7F52-D9D1F6991F46}"/>
              </a:ext>
            </a:extLst>
          </p:cNvPr>
          <p:cNvCxnSpPr/>
          <p:nvPr/>
        </p:nvCxnSpPr>
        <p:spPr>
          <a:xfrm>
            <a:off x="4631189" y="181897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689E07A-269C-E915-ACFB-522360AE21E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99AE235-E705-38DD-88D3-43ADF3040D96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1EFC0E-18C7-B37E-6A02-EF0A1D96806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215520E-B193-5476-5547-675963356FDA}"/>
              </a:ext>
            </a:extLst>
          </p:cNvPr>
          <p:cNvCxnSpPr/>
          <p:nvPr/>
        </p:nvCxnSpPr>
        <p:spPr>
          <a:xfrm>
            <a:off x="4551179" y="405787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D7807E16-1A67-6C48-3A88-65F3C834997D}"/>
              </a:ext>
            </a:extLst>
          </p:cNvPr>
          <p:cNvSpPr txBox="1"/>
          <p:nvPr/>
        </p:nvSpPr>
        <p:spPr>
          <a:xfrm>
            <a:off x="4631189" y="2026575"/>
            <a:ext cx="6601081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Docker Desktop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Java Image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MySQL Image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45CEDE4-4A4C-54BA-3D5C-88D9766A16DA}"/>
              </a:ext>
            </a:extLst>
          </p:cNvPr>
          <p:cNvSpPr txBox="1"/>
          <p:nvPr/>
        </p:nvSpPr>
        <p:spPr>
          <a:xfrm>
            <a:off x="4551179" y="1496214"/>
            <a:ext cx="276402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D8E071E-8428-CA83-1AC0-B7801AE0917C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A4A2-E7D9-F0AD-933C-0E56E65840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3F6FF1E-E5F8-2126-34A7-2585E0436BA5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2B8F3B0-C55E-1211-B7CB-41C72ECB885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D8A88C9-D9AD-D7F0-7ACB-528A3B869E9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0D99DBF-122C-59E2-7FAF-63261F223D5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95ACF0F-1ECD-D84F-8EF9-7EEC2FF9FD23}"/>
              </a:ext>
            </a:extLst>
          </p:cNvPr>
          <p:cNvCxnSpPr/>
          <p:nvPr/>
        </p:nvCxnSpPr>
        <p:spPr>
          <a:xfrm>
            <a:off x="4180563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2ABFE638-802C-A432-06B8-3CBBDE13940C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FCC18-8483-F81E-E27E-D513B06DB188}"/>
              </a:ext>
            </a:extLst>
          </p:cNvPr>
          <p:cNvSpPr txBox="1"/>
          <p:nvPr/>
        </p:nvSpPr>
        <p:spPr>
          <a:xfrm>
            <a:off x="4304528" y="2514225"/>
            <a:ext cx="6736723" cy="39703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Install &amp; run Docker Desktop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Download from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https://docs.docker.com/docker-for-windows/install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Installation uses Linux virtualization by default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During installation – </a:t>
            </a:r>
            <a:r>
              <a:rPr lang="en-US" sz="1800" b="1" i="0" u="none" strike="noStrike" kern="1200" cap="none" spc="0" baseline="0">
                <a:solidFill>
                  <a:srgbClr val="C00000"/>
                </a:solidFill>
                <a:uFillTx/>
                <a:latin typeface="Nunito" pitchFamily="2"/>
              </a:rPr>
              <a:t>don’t switch to Windows containers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If you do, you can change it later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Restart your PC/Laptop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Run Docker Desktop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Make sure it is in ‘running’ mode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98C0A736-2FD4-20ED-5AA6-E934917B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2" y="5099608"/>
            <a:ext cx="2962271" cy="14192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9B3B8A94-0DD1-5523-E6C6-542008E7F77B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DC84-5C39-36A5-82AF-56BFF00FD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8DB26E8-41D4-A31F-A298-DE242F46B7C1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2C503E2-1146-AE3C-61AE-66297F0D060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12F14A9-B9F4-722C-76EB-84DF9D1DF54D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1D5C2CA-C561-058A-D69D-FDA8CBC3B4D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35DC62A-13BA-CB87-8456-E51CFDDEAE95}"/>
              </a:ext>
            </a:extLst>
          </p:cNvPr>
          <p:cNvCxnSpPr/>
          <p:nvPr/>
        </p:nvCxnSpPr>
        <p:spPr>
          <a:xfrm>
            <a:off x="4180563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E5914DB9-6A4C-6131-1801-5E050BB9D817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FC361D9-8036-A5BF-0F4A-89ABBE29D9F6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725040-F12A-4D0D-F0B6-8DDA56E0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05427" y="3216145"/>
            <a:ext cx="4572000" cy="26146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6FF2270E-5134-EEC6-0A4E-CA6BB7902DE7}"/>
              </a:ext>
            </a:extLst>
          </p:cNvPr>
          <p:cNvSpPr txBox="1"/>
          <p:nvPr/>
        </p:nvSpPr>
        <p:spPr>
          <a:xfrm>
            <a:off x="4180563" y="2565842"/>
            <a:ext cx="175164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Got an Error?</a:t>
            </a:r>
            <a:endParaRPr lang="-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234A-4FF3-3E80-55BA-AC8F165B87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5546BC4-FC26-5EB2-C245-92C8CD82A696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E43DFA3-2C67-247D-F63F-533512EB1E3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777E76-010C-82C0-6CD0-A74C7E0F797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B59BF5-158C-67DF-5E4F-2011A0D4702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75DABA9-AE54-1862-A0B8-4CD815B31273}"/>
              </a:ext>
            </a:extLst>
          </p:cNvPr>
          <p:cNvCxnSpPr/>
          <p:nvPr/>
        </p:nvCxnSpPr>
        <p:spPr>
          <a:xfrm>
            <a:off x="4180563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207D79F6-851C-C887-8B97-1B5E127148A6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AEE619A-5571-2082-379E-7BFC62D5D3DD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C6DA6D14-4892-AEFD-2227-76C31F373197}"/>
              </a:ext>
            </a:extLst>
          </p:cNvPr>
          <p:cNvSpPr txBox="1"/>
          <p:nvPr/>
        </p:nvSpPr>
        <p:spPr>
          <a:xfrm>
            <a:off x="4180563" y="2565842"/>
            <a:ext cx="392330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Download Linux Kernel Update</a:t>
            </a:r>
            <a:endParaRPr lang="-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5411638C-5A9B-410A-F75D-11D7E5C5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74509" y="2655911"/>
            <a:ext cx="3305510" cy="26096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A805F51-8DF2-F865-EB54-2CDAEA51E802}"/>
              </a:ext>
            </a:extLst>
          </p:cNvPr>
          <p:cNvSpPr txBox="1"/>
          <p:nvPr/>
        </p:nvSpPr>
        <p:spPr>
          <a:xfrm>
            <a:off x="4180563" y="5668420"/>
            <a:ext cx="544669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https://docs.microsoft.com/en-us/windows/wsl/install-manual#step-4---download-the-linux-kernel-update-package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B219-7B25-0B20-A6CB-FD820AC65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F5190CD-1D44-4EE1-EDA7-C9FD78B0898A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061F17E-63C6-BC30-E913-FE98E331B0D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40CF26B-E8E5-8D2D-EE2D-0ACC25CA321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8103BA9-0DBA-1372-55B3-BB3CA2AB323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08A4ACA-5708-DF0D-01B1-097B9682A447}"/>
              </a:ext>
            </a:extLst>
          </p:cNvPr>
          <p:cNvCxnSpPr/>
          <p:nvPr/>
        </p:nvCxnSpPr>
        <p:spPr>
          <a:xfrm>
            <a:off x="4180563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D65395A8-C0DC-B5A3-C1A7-3EE0492AC3BC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1B696-39BA-83E5-0440-2BCD0A66BF32}"/>
              </a:ext>
            </a:extLst>
          </p:cNvPr>
          <p:cNvSpPr txBox="1"/>
          <p:nvPr/>
        </p:nvSpPr>
        <p:spPr>
          <a:xfrm>
            <a:off x="4304528" y="2514225"/>
            <a:ext cx="673672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Install &amp; run Docker Desktop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7581E3A7-FFAB-7B57-7225-BC0C783EF996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43E57F5F-A644-9BDD-39FD-3C1C5AAE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885" y="2630262"/>
            <a:ext cx="2617470" cy="38594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07FAB03E-9196-EAB5-DE8F-299B27526FB5}"/>
              </a:ext>
            </a:extLst>
          </p:cNvPr>
          <p:cNvSpPr/>
          <p:nvPr/>
        </p:nvSpPr>
        <p:spPr>
          <a:xfrm>
            <a:off x="8488393" y="3940807"/>
            <a:ext cx="1451610" cy="170819"/>
          </a:xfrm>
          <a:prstGeom prst="rect">
            <a:avLst/>
          </a:prstGeom>
          <a:noFill/>
          <a:ln w="19046" cap="flat">
            <a:solidFill>
              <a:srgbClr val="4EA72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089450" y="6618539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08906-5FCD-627B-19B2-E354845326DB}"/>
              </a:ext>
            </a:extLst>
          </p:cNvPr>
          <p:cNvSpPr txBox="1"/>
          <p:nvPr/>
        </p:nvSpPr>
        <p:spPr>
          <a:xfrm>
            <a:off x="4087806" y="2230450"/>
            <a:ext cx="712606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i="0" dirty="0">
                <a:solidFill>
                  <a:srgbClr val="000000"/>
                </a:solidFill>
                <a:effectLst/>
                <a:latin typeface="+mj-lt"/>
              </a:rPr>
              <a:t>Back End Architecture: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1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j-lt"/>
              </a:rPr>
              <a:t>Application</a:t>
            </a:r>
            <a:r>
              <a:rPr lang="it-IT" dirty="0">
                <a:latin typeface="+mj-lt"/>
              </a:rPr>
              <a:t>: Delivers outcomes to users with backend assets.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j-lt"/>
              </a:rPr>
              <a:t>Service</a:t>
            </a:r>
            <a:r>
              <a:rPr lang="it-IT" dirty="0">
                <a:latin typeface="+mj-lt"/>
              </a:rPr>
              <a:t>: Key utility provider ,  includes storage, development environments, and web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j-lt"/>
              </a:rPr>
              <a:t>Storage</a:t>
            </a:r>
            <a:r>
              <a:rPr lang="it-IT" dirty="0">
                <a:latin typeface="+mj-lt"/>
              </a:rPr>
              <a:t>: Manages vast data online. Examples: Amazon S3, Oracle Cloud.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+mj-lt"/>
              </a:rPr>
              <a:t>Management</a:t>
            </a:r>
            <a:r>
              <a:rPr lang="it-IT" dirty="0">
                <a:latin typeface="+mj-lt"/>
              </a:rPr>
              <a:t>: Oversees cloud resources and components, including applications, security, and infrastructure.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Security</a:t>
            </a:r>
            <a:r>
              <a:rPr lang="en-US" dirty="0">
                <a:latin typeface="+mj-lt"/>
              </a:rPr>
              <a:t>:  Security is a fundamental piece in architecture. It ensures assets, documents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9543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671B-1154-00F9-0BF1-0E35C7FE31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F89B090-A123-8927-9AFA-8B09BF1FD3B3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8F7F612-8952-E6E7-5606-B34B429316C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37EFEA-0635-D437-4C0E-F0A161FC2892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2F02E20-C498-086B-37B8-444AFBBE526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AEF107E-3B90-2BF4-5E7A-2FB5EC49EA67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4BF71FB-8AFC-E4BC-39AA-963A0D02292F}"/>
              </a:ext>
            </a:extLst>
          </p:cNvPr>
          <p:cNvCxnSpPr/>
          <p:nvPr/>
        </p:nvCxnSpPr>
        <p:spPr>
          <a:xfrm>
            <a:off x="4180563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FC2698B7-C31B-4DD9-E70B-BB4B831C8B73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55F1D930-201E-2C93-BB23-F08AE6BC6259}"/>
              </a:ext>
            </a:extLst>
          </p:cNvPr>
          <p:cNvSpPr txBox="1"/>
          <p:nvPr/>
        </p:nvSpPr>
        <p:spPr>
          <a:xfrm>
            <a:off x="4180563" y="2479395"/>
            <a:ext cx="6736723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Setup images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OpendJDK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and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mysql</a:t>
            </a:r>
            <a:endParaRPr lang="en-US" sz="1800" b="1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BCB81C04-28F5-1CC2-E84D-95BCE549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23" y="2919990"/>
            <a:ext cx="6934196" cy="250507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52C03B13-CC05-B23F-FD1F-4395BD34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423" y="5707666"/>
            <a:ext cx="6934196" cy="77152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2D4EA-DBD2-0E9E-5931-2C4A8D43A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BFF6DB2-AABB-1B7D-0E9F-D4148B5873EA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36A91AB-8193-0D34-4377-EC6E6852BE3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92D57BB-F593-579A-E381-7FA01059667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CBB9C5B-BEA1-FD7C-2D72-78F9EF51732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D83C4B5-ECEA-525D-E596-FBA30CFEC5C2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C6CE4D3A-1540-6793-1524-4C2B3C425E1E}"/>
              </a:ext>
            </a:extLst>
          </p:cNvPr>
          <p:cNvCxnSpPr/>
          <p:nvPr/>
        </p:nvCxnSpPr>
        <p:spPr>
          <a:xfrm>
            <a:off x="4318683" y="652652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D5DC2D18-3148-2A2F-E9DD-3D6A7B091D31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One Time installation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0109B637-F3DB-967D-D5A1-25D58F8B2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83" y="2483501"/>
            <a:ext cx="6836081" cy="24141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B778B2FC-B685-81C4-10C1-6066597C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772" y="5123666"/>
            <a:ext cx="6754992" cy="11239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10A8967F-18DA-C891-4DC0-76D73B637110}"/>
              </a:ext>
            </a:extLst>
          </p:cNvPr>
          <p:cNvCxnSpPr/>
          <p:nvPr/>
        </p:nvCxnSpPr>
        <p:spPr>
          <a:xfrm>
            <a:off x="4438982" y="223783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3" name="Straight Connector 12">
            <a:extLst>
              <a:ext uri="{FF2B5EF4-FFF2-40B4-BE49-F238E27FC236}">
                <a16:creationId xmlns:a16="http://schemas.microsoft.com/office/drawing/2014/main" id="{64E4C0E2-BEE9-5AE3-B842-5476A455C62D}"/>
              </a:ext>
            </a:extLst>
          </p:cNvPr>
          <p:cNvCxnSpPr/>
          <p:nvPr/>
        </p:nvCxnSpPr>
        <p:spPr>
          <a:xfrm>
            <a:off x="4335280" y="6454996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A2B56208-F0C9-5A1F-3419-D5A00ED133E7}"/>
              </a:ext>
            </a:extLst>
          </p:cNvPr>
          <p:cNvSpPr txBox="1"/>
          <p:nvPr/>
        </p:nvSpPr>
        <p:spPr>
          <a:xfrm>
            <a:off x="676893" y="634474"/>
            <a:ext cx="3363977" cy="1607058"/>
          </a:xfrm>
          <a:prstGeom prst="rect">
            <a:avLst/>
          </a:prstGeom>
          <a:noFill/>
          <a:ln w="19046" cap="flat">
            <a:solidFill>
              <a:srgbClr val="000000"/>
            </a:solidFill>
            <a:prstDash val="solid"/>
            <a:miter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/>
              <a:t>Cloud</a:t>
            </a:r>
            <a:endParaRPr lang="en-US" sz="2800" b="0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8BDF27-5F8A-A4D3-1011-E3947B44FD2E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AB642E6-355F-0E15-3853-660F18A9AACA}"/>
              </a:ext>
            </a:extLst>
          </p:cNvPr>
          <p:cNvSpPr txBox="1"/>
          <p:nvPr/>
        </p:nvSpPr>
        <p:spPr>
          <a:xfrm>
            <a:off x="4335280" y="1837724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Create multi-container Microservice </a:t>
            </a: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7FE09CFB-67F0-880F-7EDE-EA304122930A}"/>
              </a:ext>
            </a:extLst>
          </p:cNvPr>
          <p:cNvSpPr/>
          <p:nvPr/>
        </p:nvSpPr>
        <p:spPr>
          <a:xfrm>
            <a:off x="4585249" y="2747534"/>
            <a:ext cx="1938134" cy="991291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C04F15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CourserMS</a:t>
            </a:r>
            <a:endParaRPr lang="-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Cylinder 9">
            <a:extLst>
              <a:ext uri="{FF2B5EF4-FFF2-40B4-BE49-F238E27FC236}">
                <a16:creationId xmlns:a16="http://schemas.microsoft.com/office/drawing/2014/main" id="{48B4131F-ACED-9971-C766-331046BA47F5}"/>
              </a:ext>
            </a:extLst>
          </p:cNvPr>
          <p:cNvSpPr/>
          <p:nvPr/>
        </p:nvSpPr>
        <p:spPr>
          <a:xfrm>
            <a:off x="9481925" y="2691554"/>
            <a:ext cx="1053544" cy="110324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solidFill>
            <a:srgbClr val="C04F15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CourseDB</a:t>
            </a:r>
            <a:endParaRPr lang="-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9" name="Cylinder 10">
            <a:extLst>
              <a:ext uri="{FF2B5EF4-FFF2-40B4-BE49-F238E27FC236}">
                <a16:creationId xmlns:a16="http://schemas.microsoft.com/office/drawing/2014/main" id="{7045E792-37E9-660A-409B-4AAA5B866A9C}"/>
              </a:ext>
            </a:extLst>
          </p:cNvPr>
          <p:cNvSpPr/>
          <p:nvPr/>
        </p:nvSpPr>
        <p:spPr>
          <a:xfrm>
            <a:off x="9481925" y="4898038"/>
            <a:ext cx="1162879" cy="1103241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+- 0 0 10800000"/>
              <a:gd name="f9" fmla="val 25000"/>
              <a:gd name="f10" fmla="+- 0 0 -360"/>
              <a:gd name="f11" fmla="abs f4"/>
              <a:gd name="f12" fmla="abs f5"/>
              <a:gd name="f13" fmla="abs f6"/>
              <a:gd name="f14" fmla="*/ f10 f1 1"/>
              <a:gd name="f15" fmla="?: f11 f4 1"/>
              <a:gd name="f16" fmla="?: f12 f5 1"/>
              <a:gd name="f17" fmla="?: f13 f6 1"/>
              <a:gd name="f18" fmla="*/ f14 1 f3"/>
              <a:gd name="f19" fmla="*/ f15 1 21600"/>
              <a:gd name="f20" fmla="*/ f16 1 21600"/>
              <a:gd name="f21" fmla="*/ 21600 f15 1"/>
              <a:gd name="f22" fmla="*/ 21600 f16 1"/>
              <a:gd name="f23" fmla="+- f18 0 f2"/>
              <a:gd name="f24" fmla="min f20 f19"/>
              <a:gd name="f25" fmla="*/ f21 1 f17"/>
              <a:gd name="f26" fmla="*/ f22 1 f17"/>
              <a:gd name="f27" fmla="val f25"/>
              <a:gd name="f28" fmla="val f26"/>
              <a:gd name="f29" fmla="*/ f7 f24 1"/>
              <a:gd name="f30" fmla="+- f28 0 f7"/>
              <a:gd name="f31" fmla="+- f27 0 f7"/>
              <a:gd name="f32" fmla="*/ f27 f24 1"/>
              <a:gd name="f33" fmla="*/ f31 1 2"/>
              <a:gd name="f34" fmla="min f31 f30"/>
              <a:gd name="f35" fmla="+- f7 f33 0"/>
              <a:gd name="f36" fmla="*/ f34 f9 1"/>
              <a:gd name="f37" fmla="*/ f33 f24 1"/>
              <a:gd name="f38" fmla="*/ f36 1 200000"/>
              <a:gd name="f39" fmla="*/ f35 f24 1"/>
              <a:gd name="f40" fmla="+- f38 f38 0"/>
              <a:gd name="f41" fmla="+- f28 0 f38"/>
              <a:gd name="f42" fmla="*/ f38 f24 1"/>
              <a:gd name="f43" fmla="*/ f40 f24 1"/>
              <a:gd name="f44" fmla="*/ f41 f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9" y="f43"/>
              </a:cxn>
            </a:cxnLst>
            <a:rect l="f29" t="f43" r="f32" b="f44"/>
            <a:pathLst>
              <a:path stroke="0">
                <a:moveTo>
                  <a:pt x="f29" y="f42"/>
                </a:moveTo>
                <a:arcTo wR="f37" hR="f42" stAng="f1" swAng="f8"/>
                <a:lnTo>
                  <a:pt x="f32" y="f44"/>
                </a:lnTo>
                <a:arcTo wR="f37" hR="f42" stAng="f7" swAng="f1"/>
                <a:close/>
              </a:path>
              <a:path stroke="0">
                <a:moveTo>
                  <a:pt x="f29" y="f42"/>
                </a:moveTo>
                <a:arcTo wR="f37" hR="f42" stAng="f1" swAng="f0"/>
                <a:close/>
              </a:path>
              <a:path fill="none">
                <a:moveTo>
                  <a:pt x="f32" y="f42"/>
                </a:moveTo>
                <a:arcTo wR="f37" hR="f42" stAng="f7" swAng="f0"/>
                <a:lnTo>
                  <a:pt x="f32" y="f44"/>
                </a:lnTo>
                <a:arcTo wR="f37" hR="f42" stAng="f7" swAng="f1"/>
                <a:lnTo>
                  <a:pt x="f29" y="f42"/>
                </a:lnTo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Aptos"/>
              </a:rPr>
              <a:t>Student DB</a:t>
            </a:r>
            <a:endParaRPr lang="-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AF3A6A9E-6CF9-0094-4DA1-A6C53E6B2F79}"/>
              </a:ext>
            </a:extLst>
          </p:cNvPr>
          <p:cNvSpPr/>
          <p:nvPr/>
        </p:nvSpPr>
        <p:spPr>
          <a:xfrm>
            <a:off x="4509052" y="4898038"/>
            <a:ext cx="2014331" cy="991291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156082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Aptos"/>
              </a:rPr>
              <a:t>StudentMS</a:t>
            </a:r>
            <a:endParaRPr lang="-" sz="1800" b="0" i="0" u="none" strike="noStrike" kern="1200" cap="none" spc="0" baseline="0" dirty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11" name="Double Wave 12">
            <a:extLst>
              <a:ext uri="{FF2B5EF4-FFF2-40B4-BE49-F238E27FC236}">
                <a16:creationId xmlns:a16="http://schemas.microsoft.com/office/drawing/2014/main" id="{FFFA2A15-7C99-E2B2-42D0-D42DEA91700C}"/>
              </a:ext>
            </a:extLst>
          </p:cNvPr>
          <p:cNvSpPr/>
          <p:nvPr/>
        </p:nvSpPr>
        <p:spPr>
          <a:xfrm>
            <a:off x="6971906" y="4066190"/>
            <a:ext cx="1868558" cy="55396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6250"/>
              <a:gd name="f8" fmla="+- 0 0 -180"/>
              <a:gd name="f9" fmla="+- 0 0 -270"/>
              <a:gd name="f10" fmla="+- 0 0 -36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+- f38 0 f6"/>
              <a:gd name="f40" fmla="+- f37 0 f6"/>
              <a:gd name="f41" fmla="*/ f39 1 2"/>
              <a:gd name="f42" fmla="*/ f39 f7 1"/>
              <a:gd name="f43" fmla="*/ f40 f6 1"/>
              <a:gd name="f44" fmla="+- f6 f41 0"/>
              <a:gd name="f45" fmla="*/ f42 1 100000"/>
              <a:gd name="f46" fmla="*/ f43 1 100000"/>
              <a:gd name="f47" fmla="*/ f43 1 50000"/>
              <a:gd name="f48" fmla="*/ f42 1 50000"/>
              <a:gd name="f49" fmla="*/ f45 10 1"/>
              <a:gd name="f50" fmla="+- f38 0 f45"/>
              <a:gd name="f51" fmla="abs f46"/>
              <a:gd name="f52" fmla="?: f47 0 f47"/>
              <a:gd name="f53" fmla="?: f47 f47 0"/>
              <a:gd name="f54" fmla="+- f38 0 f48"/>
              <a:gd name="f55" fmla="*/ f48 f34 1"/>
              <a:gd name="f56" fmla="*/ f45 f34 1"/>
              <a:gd name="f57" fmla="*/ f44 f34 1"/>
              <a:gd name="f58" fmla="*/ f49 1 3"/>
              <a:gd name="f59" fmla="+- f6 0 f52"/>
              <a:gd name="f60" fmla="+- f37 0 f53"/>
              <a:gd name="f61" fmla="+- f6 f53 0"/>
              <a:gd name="f62" fmla="+- f37 f52 0"/>
              <a:gd name="f63" fmla="+- f37 0 f51"/>
              <a:gd name="f64" fmla="*/ f54 f34 1"/>
              <a:gd name="f65" fmla="*/ f50 f34 1"/>
              <a:gd name="f66" fmla="*/ f51 f34 1"/>
              <a:gd name="f67" fmla="+- f45 0 f58"/>
              <a:gd name="f68" fmla="+- f45 f58 0"/>
              <a:gd name="f69" fmla="+- f50 0 f58"/>
              <a:gd name="f70" fmla="+- f50 f58 0"/>
              <a:gd name="f71" fmla="+- f52 f60 0"/>
              <a:gd name="f72" fmla="+- f59 f60 0"/>
              <a:gd name="f73" fmla="+- f61 f62 0"/>
              <a:gd name="f74" fmla="max f59 f61"/>
              <a:gd name="f75" fmla="min f60 f62"/>
              <a:gd name="f76" fmla="*/ f59 f34 1"/>
              <a:gd name="f77" fmla="*/ f60 f34 1"/>
              <a:gd name="f78" fmla="*/ f62 f34 1"/>
              <a:gd name="f79" fmla="*/ f61 f34 1"/>
              <a:gd name="f80" fmla="*/ f63 f34 1"/>
              <a:gd name="f81" fmla="*/ f71 1 6"/>
              <a:gd name="f82" fmla="*/ f71 1 3"/>
              <a:gd name="f83" fmla="*/ f72 1 2"/>
              <a:gd name="f84" fmla="*/ f73 1 2"/>
              <a:gd name="f85" fmla="*/ f74 f34 1"/>
              <a:gd name="f86" fmla="*/ f75 f34 1"/>
              <a:gd name="f87" fmla="*/ f67 f34 1"/>
              <a:gd name="f88" fmla="*/ f68 f34 1"/>
              <a:gd name="f89" fmla="*/ f70 f34 1"/>
              <a:gd name="f90" fmla="*/ f69 f34 1"/>
              <a:gd name="f91" fmla="+- f59 f81 0"/>
              <a:gd name="f92" fmla="+- f59 f82 0"/>
              <a:gd name="f93" fmla="+- f83 f81 0"/>
              <a:gd name="f94" fmla="+- f61 f81 0"/>
              <a:gd name="f95" fmla="+- f61 f82 0"/>
              <a:gd name="f96" fmla="+- f84 f81 0"/>
              <a:gd name="f97" fmla="*/ f83 f34 1"/>
              <a:gd name="f98" fmla="*/ f84 f34 1"/>
              <a:gd name="f99" fmla="+- f93 f60 0"/>
              <a:gd name="f100" fmla="+- f96 f62 0"/>
              <a:gd name="f101" fmla="*/ f91 f34 1"/>
              <a:gd name="f102" fmla="*/ f92 f34 1"/>
              <a:gd name="f103" fmla="*/ f93 f34 1"/>
              <a:gd name="f104" fmla="*/ f96 f34 1"/>
              <a:gd name="f105" fmla="*/ f95 f34 1"/>
              <a:gd name="f106" fmla="*/ f94 f34 1"/>
              <a:gd name="f107" fmla="*/ f99 1 2"/>
              <a:gd name="f108" fmla="*/ f100 1 2"/>
              <a:gd name="f109" fmla="*/ f107 f34 1"/>
              <a:gd name="f110" fmla="*/ f108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98" y="f56"/>
              </a:cxn>
              <a:cxn ang="f31">
                <a:pos x="f66" y="f57"/>
              </a:cxn>
              <a:cxn ang="f32">
                <a:pos x="f97" y="f65"/>
              </a:cxn>
              <a:cxn ang="f33">
                <a:pos x="f80" y="f57"/>
              </a:cxn>
            </a:cxnLst>
            <a:rect l="f85" t="f55" r="f86" b="f64"/>
            <a:pathLst>
              <a:path>
                <a:moveTo>
                  <a:pt x="f76" y="f56"/>
                </a:moveTo>
                <a:cubicBezTo>
                  <a:pt x="f101" y="f87"/>
                  <a:pt x="f102" y="f88"/>
                  <a:pt x="f97" y="f56"/>
                </a:cubicBezTo>
                <a:cubicBezTo>
                  <a:pt x="f103" y="f87"/>
                  <a:pt x="f109" y="f88"/>
                  <a:pt x="f77" y="f56"/>
                </a:cubicBezTo>
                <a:lnTo>
                  <a:pt x="f78" y="f65"/>
                </a:lnTo>
                <a:cubicBezTo>
                  <a:pt x="f110" y="f89"/>
                  <a:pt x="f104" y="f90"/>
                  <a:pt x="f98" y="f65"/>
                </a:cubicBezTo>
                <a:cubicBezTo>
                  <a:pt x="f105" y="f89"/>
                  <a:pt x="f106" y="f90"/>
                  <a:pt x="f79" y="f65"/>
                </a:cubicBezTo>
                <a:close/>
              </a:path>
            </a:pathLst>
          </a:custGeom>
          <a:solidFill>
            <a:srgbClr val="3B7D23"/>
          </a:solidFill>
          <a:ln w="19046" cap="flat">
            <a:solidFill>
              <a:srgbClr val="04243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rPr>
              <a:t>Network</a:t>
            </a:r>
            <a:endParaRPr lang="-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cxnSp>
        <p:nvCxnSpPr>
          <p:cNvPr id="12" name="Connector: Elbow 14">
            <a:extLst>
              <a:ext uri="{FF2B5EF4-FFF2-40B4-BE49-F238E27FC236}">
                <a16:creationId xmlns:a16="http://schemas.microsoft.com/office/drawing/2014/main" id="{373FDD60-DD60-4BCE-06EC-91EADD0E0260}"/>
              </a:ext>
            </a:extLst>
          </p:cNvPr>
          <p:cNvCxnSpPr/>
          <p:nvPr/>
        </p:nvCxnSpPr>
        <p:spPr>
          <a:xfrm rot="5399996" flipH="1">
            <a:off x="5960937" y="3221248"/>
            <a:ext cx="604345" cy="1417594"/>
          </a:xfrm>
          <a:prstGeom prst="bentConnector3">
            <a:avLst/>
          </a:prstGeom>
          <a:noFill/>
          <a:ln w="19046" cap="flat">
            <a:solidFill>
              <a:srgbClr val="C04F15"/>
            </a:solidFill>
            <a:prstDash val="solid"/>
            <a:miter/>
            <a:tailEnd type="arrow"/>
          </a:ln>
        </p:spPr>
      </p:cxnSp>
      <p:cxnSp>
        <p:nvCxnSpPr>
          <p:cNvPr id="13" name="Connector: Elbow 16">
            <a:extLst>
              <a:ext uri="{FF2B5EF4-FFF2-40B4-BE49-F238E27FC236}">
                <a16:creationId xmlns:a16="http://schemas.microsoft.com/office/drawing/2014/main" id="{E046E5E7-ACEF-25EE-5618-D529F5AF009B}"/>
              </a:ext>
            </a:extLst>
          </p:cNvPr>
          <p:cNvCxnSpPr/>
          <p:nvPr/>
        </p:nvCxnSpPr>
        <p:spPr>
          <a:xfrm flipV="1">
            <a:off x="8854126" y="3655853"/>
            <a:ext cx="1168246" cy="548375"/>
          </a:xfrm>
          <a:prstGeom prst="bentConnector3">
            <a:avLst/>
          </a:prstGeom>
          <a:noFill/>
          <a:ln w="19046" cap="flat">
            <a:solidFill>
              <a:srgbClr val="C04F15"/>
            </a:solidFill>
            <a:prstDash val="solid"/>
            <a:miter/>
            <a:tailEnd type="arrow"/>
          </a:ln>
        </p:spPr>
      </p:cxnSp>
      <p:cxnSp>
        <p:nvCxnSpPr>
          <p:cNvPr id="14" name="Connector: Elbow 18">
            <a:extLst>
              <a:ext uri="{FF2B5EF4-FFF2-40B4-BE49-F238E27FC236}">
                <a16:creationId xmlns:a16="http://schemas.microsoft.com/office/drawing/2014/main" id="{EEF05333-F0BA-5EC3-137A-33CC9B2D14ED}"/>
              </a:ext>
            </a:extLst>
          </p:cNvPr>
          <p:cNvCxnSpPr>
            <a:stCxn id="10" idx="0"/>
          </p:cNvCxnSpPr>
          <p:nvPr/>
        </p:nvCxnSpPr>
        <p:spPr>
          <a:xfrm rot="5400013" flipH="1" flipV="1">
            <a:off x="6026376" y="3952508"/>
            <a:ext cx="435373" cy="1455688"/>
          </a:xfrm>
          <a:prstGeom prst="bentConnector3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  <p:cxnSp>
        <p:nvCxnSpPr>
          <p:cNvPr id="15" name="Connector: Elbow 22">
            <a:extLst>
              <a:ext uri="{FF2B5EF4-FFF2-40B4-BE49-F238E27FC236}">
                <a16:creationId xmlns:a16="http://schemas.microsoft.com/office/drawing/2014/main" id="{66A2A96F-A306-CA54-6EDA-87BAD2B9ECF9}"/>
              </a:ext>
            </a:extLst>
          </p:cNvPr>
          <p:cNvCxnSpPr>
            <a:endCxn id="9" idx="0"/>
          </p:cNvCxnSpPr>
          <p:nvPr/>
        </p:nvCxnSpPr>
        <p:spPr>
          <a:xfrm>
            <a:off x="8813133" y="4481666"/>
            <a:ext cx="1250232" cy="416372"/>
          </a:xfrm>
          <a:prstGeom prst="bentConnector3">
            <a:avLst/>
          </a:prstGeom>
          <a:noFill/>
          <a:ln w="19046" cap="flat">
            <a:solidFill>
              <a:srgbClr val="156082"/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B9CE-CF79-3CEA-137F-F54A7BD920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013E4EF-0A96-EDA2-5201-9794F360F6AB}"/>
              </a:ext>
            </a:extLst>
          </p:cNvPr>
          <p:cNvCxnSpPr/>
          <p:nvPr/>
        </p:nvCxnSpPr>
        <p:spPr>
          <a:xfrm>
            <a:off x="4257418" y="2224762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99E2BE0-C752-1599-E1E1-744572E273F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E1DC3B-CF3E-1EC3-5F56-1FAFBDD2130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6F34D0C-E0AA-38F3-81D2-C88DB65434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61C4144-A39E-CF20-FE78-024822B81D75}"/>
              </a:ext>
            </a:extLst>
          </p:cNvPr>
          <p:cNvCxnSpPr/>
          <p:nvPr/>
        </p:nvCxnSpPr>
        <p:spPr>
          <a:xfrm>
            <a:off x="4204904" y="5695651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CFAD583D-A773-1345-F7A4-74C1035C7A1E}"/>
              </a:ext>
            </a:extLst>
          </p:cNvPr>
          <p:cNvSpPr txBox="1"/>
          <p:nvPr/>
        </p:nvSpPr>
        <p:spPr>
          <a:xfrm>
            <a:off x="4180563" y="1824648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Network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BAB66D7-024A-B3CE-F96B-E76C3A3F1538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6A7C1717-DF98-AD4B-226A-4ABC44AA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418" y="2624876"/>
            <a:ext cx="6496053" cy="26098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215D-05DF-D409-8DE3-815879920F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C497131-B2D2-DE4B-5731-A6735E0AC41C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3FC62A3-7252-947F-BC2F-7B39E70C746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B42AA78-A822-B396-98DE-4685ED0EA77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D8DEE18-54B1-A991-1966-453EC5F0CC0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7C4C05D-80EC-4FD0-0B2C-FBE59D69CE4A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3357F791-5D45-7619-993A-AC1C64C90FC1}"/>
              </a:ext>
            </a:extLst>
          </p:cNvPr>
          <p:cNvSpPr txBox="1"/>
          <p:nvPr/>
        </p:nvSpPr>
        <p:spPr>
          <a:xfrm>
            <a:off x="4180563" y="1884752"/>
            <a:ext cx="62471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MYSQL Container (connected to network)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DE2DA01-74A2-4FD8-6498-1FA29A54C76F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59E776D-A6CD-8D9A-472A-EBE8A0B9848E}"/>
              </a:ext>
            </a:extLst>
          </p:cNvPr>
          <p:cNvSpPr txBox="1"/>
          <p:nvPr/>
        </p:nvSpPr>
        <p:spPr>
          <a:xfrm>
            <a:off x="4180563" y="2943481"/>
            <a:ext cx="730218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docker container run --name </a:t>
            </a:r>
            <a:r>
              <a:rPr lang="en-US" sz="1800" b="1" i="0" u="none" strike="noStrike" kern="1200" cap="none" spc="0" baseline="0" dirty="0" err="1">
                <a:solidFill>
                  <a:srgbClr val="C00000"/>
                </a:solidFill>
                <a:uFillTx/>
                <a:latin typeface="Nunito" pitchFamily="2"/>
              </a:rPr>
              <a:t>mysqldb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</a:t>
            </a:r>
            <a:r>
              <a:rPr lang="en-US" sz="1800" b="1" i="0" u="none" strike="noStrike" kern="1200" cap="none" spc="0" baseline="0" dirty="0">
                <a:solidFill>
                  <a:srgbClr val="215F9A"/>
                </a:solidFill>
                <a:uFillTx/>
                <a:latin typeface="Nunito" pitchFamily="2"/>
              </a:rPr>
              <a:t>--network spring-</a:t>
            </a:r>
            <a:r>
              <a:rPr lang="en-US" sz="1800" b="1" i="0" u="none" strike="noStrike" kern="1200" cap="none" spc="0" baseline="0" dirty="0" err="1">
                <a:solidFill>
                  <a:srgbClr val="215F9A"/>
                </a:solidFill>
                <a:uFillTx/>
                <a:latin typeface="Nunito" pitchFamily="2"/>
              </a:rPr>
              <a:t>mysql</a:t>
            </a:r>
            <a:r>
              <a:rPr lang="en-US" sz="1800" b="1" i="0" u="none" strike="noStrike" kern="1200" cap="none" spc="0" baseline="0" dirty="0">
                <a:solidFill>
                  <a:srgbClr val="215F9A"/>
                </a:solidFill>
                <a:uFillTx/>
                <a:latin typeface="Nunito" pitchFamily="2"/>
              </a:rPr>
              <a:t> 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-e MYSQL_ROOT_PASSWORD=1234 -e MYSQL_DATABASE=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companydb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 -d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mysql</a:t>
            </a: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1" name="TextBox 16">
            <a:extLst>
              <a:ext uri="{FF2B5EF4-FFF2-40B4-BE49-F238E27FC236}">
                <a16:creationId xmlns:a16="http://schemas.microsoft.com/office/drawing/2014/main" id="{4CE8C392-65CD-8DA9-7010-F3260D59C0D1}"/>
              </a:ext>
            </a:extLst>
          </p:cNvPr>
          <p:cNvSpPr txBox="1"/>
          <p:nvPr/>
        </p:nvSpPr>
        <p:spPr>
          <a:xfrm>
            <a:off x="4180563" y="2546585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Default Port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7FA1F3C3-8B62-8699-9589-73D876ED36F0}"/>
              </a:ext>
            </a:extLst>
          </p:cNvPr>
          <p:cNvSpPr txBox="1"/>
          <p:nvPr/>
        </p:nvSpPr>
        <p:spPr>
          <a:xfrm>
            <a:off x="4077428" y="4219416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Custom Port (Recommended)</a:t>
            </a:r>
            <a:endParaRPr lang="-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693595FA-29C8-CBE4-48B2-2718F6E0C5A6}"/>
              </a:ext>
            </a:extLst>
          </p:cNvPr>
          <p:cNvSpPr txBox="1"/>
          <p:nvPr/>
        </p:nvSpPr>
        <p:spPr>
          <a:xfrm>
            <a:off x="4180563" y="4878040"/>
            <a:ext cx="7689052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docker container run --name </a:t>
            </a:r>
            <a:r>
              <a:rPr lang="-" sz="1800" b="1" i="0" u="none" strike="noStrike" kern="1200" cap="none" spc="0" baseline="0" dirty="0">
                <a:solidFill>
                  <a:srgbClr val="C00000"/>
                </a:solidFill>
                <a:uFillTx/>
                <a:latin typeface="Nunito" pitchFamily="2"/>
              </a:rPr>
              <a:t>mysqldb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-p </a:t>
            </a:r>
            <a:r>
              <a:rPr lang="en-US" sz="1800" b="1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3307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:3306 </a:t>
            </a:r>
            <a:r>
              <a:rPr lang="-" sz="1800" b="1" i="0" u="none" strike="noStrike" kern="1200" cap="none" spc="0" baseline="0" dirty="0">
                <a:solidFill>
                  <a:srgbClr val="215F9A"/>
                </a:solidFill>
                <a:uFillTx/>
                <a:latin typeface="Nunito" pitchFamily="2"/>
              </a:rPr>
              <a:t>--network spring-mysql 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-e MYSQL_ROOT_PASSWORD=1234 -e MYSQL_DATABASE=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companydb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-d mysql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9755-5DDA-744B-CCBD-32034E03F4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0B9A71A-82D6-D6CF-4878-8BBD51E3132C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F4B0EBE-E55F-4D40-DD19-27F9D236F23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59506E8-DFED-CF6F-801C-DCE5E0D9DA6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58DFA4-017B-ED96-636A-91CDE75CDC9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263BAA9-6B22-7BE7-5630-CE032EB88CF3}"/>
              </a:ext>
            </a:extLst>
          </p:cNvPr>
          <p:cNvCxnSpPr/>
          <p:nvPr/>
        </p:nvCxnSpPr>
        <p:spPr>
          <a:xfrm>
            <a:off x="4101303" y="427282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04ADE276-FEF6-2462-A1BA-5BC29A5A116C}"/>
              </a:ext>
            </a:extLst>
          </p:cNvPr>
          <p:cNvSpPr txBox="1"/>
          <p:nvPr/>
        </p:nvSpPr>
        <p:spPr>
          <a:xfrm>
            <a:off x="4180563" y="1884752"/>
            <a:ext cx="62471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Company mysql container (connected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012C322-A358-33AE-4CBE-879CF123018F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2E1554F8-7351-05F2-9997-D685D13E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730" y="3073581"/>
            <a:ext cx="7889808" cy="5524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FE219-0A9F-D70E-346C-5A38F807C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66588F2-E44C-7A4F-1BBB-97B1EF2FE123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0FE992B-ADD3-4084-BAA2-4FEBB4A6BF7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234722-AC07-28DC-03F6-206690ABCDC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C7C6535-8F0B-2FF7-03FD-40C3E93291B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24A8978-46DF-E0A2-81A3-BD8E7CEC1DFE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BC57E986-4D30-8635-404B-23EE15086B10}"/>
              </a:ext>
            </a:extLst>
          </p:cNvPr>
          <p:cNvSpPr txBox="1"/>
          <p:nvPr/>
        </p:nvSpPr>
        <p:spPr>
          <a:xfrm>
            <a:off x="4180563" y="1884752"/>
            <a:ext cx="62471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MYSQL Container 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282C665-8D4D-0992-70DC-50A7C3DA7DAD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DCCE210C-8B4C-6DAA-1876-D7750C16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03" y="2457559"/>
            <a:ext cx="4877400" cy="404035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806DB-4F1C-7E2D-243B-45E82B46CC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38B619B-C3EE-8A92-EB86-F59DB837713A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D604C15-51AC-518B-BD89-AA3D4FA9A9B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2F5267-600F-E314-57F6-95C4C9802B90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FDE7FA0-67F4-2963-855F-03F0248ACFB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2E8FB6F-B982-9335-AD97-DE767B8AA280}"/>
              </a:ext>
            </a:extLst>
          </p:cNvPr>
          <p:cNvCxnSpPr/>
          <p:nvPr/>
        </p:nvCxnSpPr>
        <p:spPr>
          <a:xfrm>
            <a:off x="4180563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00F6E150-556E-04CB-3C1C-2B1DE77E4E88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3D5D6-694A-1337-E2B8-F5AAAC3CBDAD}"/>
              </a:ext>
            </a:extLst>
          </p:cNvPr>
          <p:cNvSpPr txBox="1"/>
          <p:nvPr/>
        </p:nvSpPr>
        <p:spPr>
          <a:xfrm>
            <a:off x="4180563" y="2358329"/>
            <a:ext cx="673672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Create a Docker File 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Add 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Dockerfile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to the root directory of your project (microservice)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2954CCE-D66A-572C-8508-B1D0412CE8FD}"/>
              </a:ext>
            </a:extLst>
          </p:cNvPr>
          <p:cNvSpPr txBox="1"/>
          <p:nvPr/>
        </p:nvSpPr>
        <p:spPr>
          <a:xfrm>
            <a:off x="4599642" y="3418548"/>
            <a:ext cx="6182002" cy="2585319"/>
          </a:xfrm>
          <a:prstGeom prst="rect">
            <a:avLst/>
          </a:prstGeom>
          <a:noFill/>
          <a:ln w="9528" cap="flat">
            <a:solidFill>
              <a:srgbClr val="C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859900"/>
                </a:solidFill>
                <a:uFillTx/>
                <a:latin typeface="Consolas" pitchFamily="49"/>
              </a:rPr>
              <a:t>FROM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 </a:t>
            </a:r>
            <a:r>
              <a:rPr lang="en-US" sz="1800" b="0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openjdk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:17-jdk-alpine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onsolas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859900"/>
                </a:solidFill>
                <a:uFillTx/>
                <a:latin typeface="Consolas" pitchFamily="49"/>
              </a:rPr>
              <a:t>COPY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 ./target/CouponService.jar /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onsolas" pitchFamily="49"/>
              </a:rPr>
              <a:t>usr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/app/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onsolas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859900"/>
                </a:solidFill>
                <a:uFillTx/>
                <a:latin typeface="Consolas" pitchFamily="49"/>
              </a:rPr>
              <a:t>WORKDIR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 /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onsolas" pitchFamily="49"/>
              </a:rPr>
              <a:t>usr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/app </a:t>
            </a:r>
            <a:b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</a:b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onsolas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859900"/>
                </a:solidFill>
                <a:uFillTx/>
                <a:latin typeface="Consolas" pitchFamily="49"/>
              </a:rPr>
              <a:t>RUN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 </a:t>
            </a:r>
            <a:r>
              <a:rPr lang="en-US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Consolas" pitchFamily="49"/>
              </a:rPr>
              <a:t>sh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 -c </a:t>
            </a:r>
            <a:r>
              <a:rPr lang="en-US" sz="1800" b="0" i="0" u="none" strike="noStrike" kern="1200" cap="none" spc="0" baseline="0" dirty="0">
                <a:solidFill>
                  <a:srgbClr val="2AA198"/>
                </a:solidFill>
                <a:uFillTx/>
                <a:latin typeface="Consolas" pitchFamily="49"/>
              </a:rPr>
              <a:t>'touch couponService.jar'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onsolas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onsolas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859900"/>
                </a:solidFill>
                <a:uFillTx/>
                <a:latin typeface="Consolas" pitchFamily="49"/>
              </a:rPr>
              <a:t>ENTRYPOINT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 [</a:t>
            </a:r>
            <a:r>
              <a:rPr lang="en-US" sz="1800" b="0" i="0" u="none" strike="noStrike" kern="1200" cap="none" spc="0" baseline="0" dirty="0">
                <a:solidFill>
                  <a:srgbClr val="2AA198"/>
                </a:solidFill>
                <a:uFillTx/>
                <a:latin typeface="Consolas" pitchFamily="49"/>
              </a:rPr>
              <a:t>"java"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,</a:t>
            </a:r>
            <a:r>
              <a:rPr lang="en-US" sz="1800" b="0" i="0" u="none" strike="noStrike" kern="1200" cap="none" spc="0" baseline="0" dirty="0">
                <a:solidFill>
                  <a:srgbClr val="2AA198"/>
                </a:solidFill>
                <a:uFillTx/>
                <a:latin typeface="Consolas" pitchFamily="49"/>
              </a:rPr>
              <a:t>"-jar"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,</a:t>
            </a:r>
            <a:r>
              <a:rPr lang="en-US" sz="1800" b="0" i="0" u="none" strike="noStrike" kern="1200" cap="none" spc="0" baseline="0" dirty="0">
                <a:solidFill>
                  <a:srgbClr val="2AA198"/>
                </a:solidFill>
                <a:uFillTx/>
                <a:latin typeface="Consolas" pitchFamily="49"/>
              </a:rPr>
              <a:t>"/CouponService.jar"</a:t>
            </a: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]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913F6AC6-5352-D902-67C1-6164B8C9D8FE}"/>
              </a:ext>
            </a:extLst>
          </p:cNvPr>
          <p:cNvSpPr/>
          <p:nvPr/>
        </p:nvSpPr>
        <p:spPr>
          <a:xfrm>
            <a:off x="1274710" y="2940024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3AAD081B-906E-1EA0-38D6-971DE82F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9" y="3516498"/>
            <a:ext cx="2971891" cy="294340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6A5C-BDF3-4649-6272-3D7361B79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7652630-FFB2-565D-ED4B-AC7DEF65DA86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123B24E-5E2D-D357-0F12-8124B1DDC70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1657CC-E8F4-6C35-832B-3D8807D2B852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936544D-ACD1-6FFD-36E7-94018E96A99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05347BA-136B-5560-5CA5-AADA2499CB3F}"/>
              </a:ext>
            </a:extLst>
          </p:cNvPr>
          <p:cNvCxnSpPr/>
          <p:nvPr/>
        </p:nvCxnSpPr>
        <p:spPr>
          <a:xfrm>
            <a:off x="4432023" y="642365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5">
            <a:extLst>
              <a:ext uri="{FF2B5EF4-FFF2-40B4-BE49-F238E27FC236}">
                <a16:creationId xmlns:a16="http://schemas.microsoft.com/office/drawing/2014/main" id="{094E0E4B-8322-0A6A-1ACE-273EFCAFB1B6}"/>
              </a:ext>
            </a:extLst>
          </p:cNvPr>
          <p:cNvSpPr txBox="1"/>
          <p:nvPr/>
        </p:nvSpPr>
        <p:spPr>
          <a:xfrm>
            <a:off x="4180563" y="2560237"/>
            <a:ext cx="609790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Dockerfile major commands</a:t>
            </a:r>
            <a:endParaRPr lang="-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1F18251B-F2B5-4667-7689-B4BDC60E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812" y="3235856"/>
            <a:ext cx="6849501" cy="290233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00AF20F8-710B-D60E-4971-F11A9F41F760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E7C58-3FCB-040D-167A-FFDA4BA554F8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Image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7B0F-74A3-BAC2-630C-C138C89D8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88B12DB-965C-E0F1-F75D-6105599BDCCE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13293A9-7F16-C8F2-2FCE-CFF4C697ADC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5348670-29FC-7780-8227-FEAC2C6EBF00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F8E1454-6CA9-062D-C8F8-96796EDEFD6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2325D32-584A-FFFB-A9F5-9207E3C974FC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7744C61A-B30F-DFFF-B1C2-36C49C249B1D}"/>
              </a:ext>
            </a:extLst>
          </p:cNvPr>
          <p:cNvSpPr txBox="1"/>
          <p:nvPr/>
        </p:nvSpPr>
        <p:spPr>
          <a:xfrm>
            <a:off x="4065020" y="2764103"/>
            <a:ext cx="624711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Change the db container name in url data source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3490CD7-C8D5-8FCD-C723-8EFAD9D6F638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E1A3506-9DE4-9340-A4A9-ECE897DC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07" y="3724561"/>
            <a:ext cx="6016029" cy="147280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01862-98A9-8D7F-7B26-5F3C985F7E2E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Image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154284" y="6177964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425E8-831B-05B1-5062-62C1975553D9}"/>
              </a:ext>
            </a:extLst>
          </p:cNvPr>
          <p:cNvSpPr txBox="1"/>
          <p:nvPr/>
        </p:nvSpPr>
        <p:spPr>
          <a:xfrm>
            <a:off x="4154284" y="2313033"/>
            <a:ext cx="771629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Hypervisor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 working stage for each user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Virtualizes the physical machine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Runs multiple virtual machines with software and hardware</a:t>
            </a:r>
            <a:r>
              <a:rPr kumimoji="0" lang="en-US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Management Software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Manages and monitors cloud operations</a:t>
            </a:r>
            <a:r>
              <a:rPr kumimoji="0" lang="en-US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Handles all operational tasks</a:t>
            </a:r>
            <a:r>
              <a:rPr kumimoji="0" lang="en-US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Enhances cloud performance (high security, flexibility, full-time access)</a:t>
            </a:r>
            <a:r>
              <a:rPr kumimoji="0" lang="en-US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Deployment Software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Contains necessary installations and configurations for cloud services</a:t>
            </a:r>
            <a:r>
              <a:rPr kumimoji="0" lang="en-US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Used for deploying cloud services</a:t>
            </a:r>
            <a:r>
              <a:rPr kumimoji="0" lang="en-US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4499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B8EC-697C-67CF-B562-66D447AB3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637AEE6-43D8-9AE1-FF77-E73C2D2D0185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C22DC82-F107-A5B0-6359-06CA86D18DA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1675AC-53F9-276C-4FAF-76027624A4F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41F5050-74CD-5C65-4301-82A8BFA85BC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88B1020-C1BA-B942-58C2-54DB5BBCEA43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5">
            <a:extLst>
              <a:ext uri="{FF2B5EF4-FFF2-40B4-BE49-F238E27FC236}">
                <a16:creationId xmlns:a16="http://schemas.microsoft.com/office/drawing/2014/main" id="{ACAF6322-7B33-6AC9-A0FC-A68007A9DEC2}"/>
              </a:ext>
            </a:extLst>
          </p:cNvPr>
          <p:cNvSpPr txBox="1"/>
          <p:nvPr/>
        </p:nvSpPr>
        <p:spPr>
          <a:xfrm>
            <a:off x="4180563" y="2560237"/>
            <a:ext cx="7489466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Generate executable jar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Run Maven install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to generate jar in ./target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Make sure the name of the jar matches the one in your Dockerfile major commands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0DDA13C-F4B6-DE55-1FD6-B3E7BF8D9FB9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1A6285D8-7315-238D-818C-A6C656D32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94" y="4057814"/>
            <a:ext cx="4276721" cy="258127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8CCB48-29F6-F0B6-CCB0-CDF0507DD932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Image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6749D-7EBB-EBD8-586D-4C7C8EE89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A007DAF-998E-3F30-B7BF-C26BEA393802}"/>
              </a:ext>
            </a:extLst>
          </p:cNvPr>
          <p:cNvCxnSpPr/>
          <p:nvPr/>
        </p:nvCxnSpPr>
        <p:spPr>
          <a:xfrm>
            <a:off x="4253441" y="62339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BB121D8-B491-F0EF-F048-9E7C7AB9A1B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B9935D6-03F9-3B0C-CF8D-48E519589E3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1A2A2A8-97EB-34CD-D8B0-2DEDC1BC019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01BC4A-CC0A-6C11-7AC3-85685555C160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5">
            <a:extLst>
              <a:ext uri="{FF2B5EF4-FFF2-40B4-BE49-F238E27FC236}">
                <a16:creationId xmlns:a16="http://schemas.microsoft.com/office/drawing/2014/main" id="{E5F7146A-2C32-1E8F-752D-619D289EDAA1}"/>
              </a:ext>
            </a:extLst>
          </p:cNvPr>
          <p:cNvSpPr txBox="1"/>
          <p:nvPr/>
        </p:nvSpPr>
        <p:spPr>
          <a:xfrm>
            <a:off x="4253441" y="679225"/>
            <a:ext cx="7489466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Build Docker image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Use Docker ‘build’ command and specify build name &amp; tag (-t)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 docker build –t &lt;name&gt;&lt;location-of-Dockerfile&gt;</a:t>
            </a: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B186A9B-25D3-6075-E2E1-9305F7FB80A8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9740E62-FF7A-CF2E-0145-8A802D6EDE96}"/>
              </a:ext>
            </a:extLst>
          </p:cNvPr>
          <p:cNvSpPr txBox="1"/>
          <p:nvPr/>
        </p:nvSpPr>
        <p:spPr>
          <a:xfrm>
            <a:off x="4203743" y="235174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Image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2ADE1907-6A57-F43F-1B21-AFB16316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188" y="1927948"/>
            <a:ext cx="5647288" cy="45804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C27A-FFFA-C0A1-DFB7-63B46DEAC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9B17379-9347-384F-B7E1-4CE3E1B9BAA6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1217C9F-70D2-DE4A-8A63-0B50F3A0EB2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5A9773-3911-E4B5-9C31-9C93112DB540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FC44F5F-9A61-96DD-5C06-064C711BB89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C6A9488-629B-B135-A310-93A214168BA0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5">
            <a:extLst>
              <a:ext uri="{FF2B5EF4-FFF2-40B4-BE49-F238E27FC236}">
                <a16:creationId xmlns:a16="http://schemas.microsoft.com/office/drawing/2014/main" id="{743F6525-F0D3-750B-1643-D7AE3137FDAF}"/>
              </a:ext>
            </a:extLst>
          </p:cNvPr>
          <p:cNvSpPr txBox="1"/>
          <p:nvPr/>
        </p:nvSpPr>
        <p:spPr>
          <a:xfrm>
            <a:off x="4180563" y="2560237"/>
            <a:ext cx="7489466" cy="369331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Build Docker image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image name cannot contain </a:t>
            </a:r>
            <a:r>
              <a:rPr lang="en-US" sz="1800" b="1" i="1" u="none" strike="noStrike" kern="1200" cap="none" spc="0" baseline="0">
                <a:solidFill>
                  <a:srgbClr val="C00000"/>
                </a:solidFill>
                <a:uFillTx/>
                <a:latin typeface="Nunito" pitchFamily="2"/>
              </a:rPr>
              <a:t>upper-case </a:t>
            </a:r>
            <a:r>
              <a:rPr lang="en-US" sz="1800" b="1" i="1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letters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Check images: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images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457200" marR="0" lvl="1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Image default location: C:\ProgramData\DockerDesktop\vm-data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34AA24-9AA8-54CC-CB0A-55F78F7AB0AD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280E67B-C061-6FCF-F121-1E3311F56567}"/>
              </a:ext>
            </a:extLst>
          </p:cNvPr>
          <p:cNvSpPr txBox="1"/>
          <p:nvPr/>
        </p:nvSpPr>
        <p:spPr>
          <a:xfrm>
            <a:off x="4180563" y="1884752"/>
            <a:ext cx="320321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Image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90DDBEF-289B-D0C5-DDD8-F1935C30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990" y="4281275"/>
            <a:ext cx="5057775" cy="12573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D32C-8E66-D8C1-59C2-EDFE5F043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C2010F4-421C-C0E4-CF72-2F65542B3245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DDE4649-1594-4771-2AEA-0B1126A7DF9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05C0722-243E-85A7-0297-8E3D29EF519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244401A-CD84-0A88-7EA8-06CA9AE3C25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E9B27DD-728E-91BA-C205-3B233A42BF8D}"/>
              </a:ext>
            </a:extLst>
          </p:cNvPr>
          <p:cNvCxnSpPr/>
          <p:nvPr/>
        </p:nvCxnSpPr>
        <p:spPr>
          <a:xfrm>
            <a:off x="4575072" y="669797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FDCFB2FF-1539-DCC9-E8F2-9911435BC731}"/>
              </a:ext>
            </a:extLst>
          </p:cNvPr>
          <p:cNvSpPr txBox="1"/>
          <p:nvPr/>
        </p:nvSpPr>
        <p:spPr>
          <a:xfrm>
            <a:off x="4180563" y="188475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Docker Image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27F51EA-39A2-7C20-2468-EC9C36DB98A1}"/>
              </a:ext>
            </a:extLst>
          </p:cNvPr>
          <p:cNvSpPr txBox="1"/>
          <p:nvPr/>
        </p:nvSpPr>
        <p:spPr>
          <a:xfrm>
            <a:off x="4180563" y="2560237"/>
            <a:ext cx="7489466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Build Docker image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9719BA5-9914-1779-ED37-C837E138FC06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5F4A09F1-48A1-5A78-6B16-2E1B6450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449" y="3429000"/>
            <a:ext cx="7703856" cy="246697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BD39-0C05-F27E-9230-86D054437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3344B6D-18FB-64D0-8663-449467C8BC28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05BD78C-DF9D-69F7-7679-FAC24A00710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CE6857C-5774-AA75-4760-89E7ACB0AEE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4E9F261-482B-FFAA-EE02-7D479C6A604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48AF4EE-F35C-E36B-A4D6-EFF1DAE21E21}"/>
              </a:ext>
            </a:extLst>
          </p:cNvPr>
          <p:cNvCxnSpPr/>
          <p:nvPr/>
        </p:nvCxnSpPr>
        <p:spPr>
          <a:xfrm>
            <a:off x="4362044" y="671380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5">
            <a:extLst>
              <a:ext uri="{FF2B5EF4-FFF2-40B4-BE49-F238E27FC236}">
                <a16:creationId xmlns:a16="http://schemas.microsoft.com/office/drawing/2014/main" id="{FF873F53-E379-FD62-F2EE-201CF59CCD42}"/>
              </a:ext>
            </a:extLst>
          </p:cNvPr>
          <p:cNvSpPr txBox="1"/>
          <p:nvPr/>
        </p:nvSpPr>
        <p:spPr>
          <a:xfrm>
            <a:off x="4362044" y="2518001"/>
            <a:ext cx="681410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Run your Docker Image within the specified network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E13DA025-B7E5-CA1C-E987-FE38E07A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16" y="2963661"/>
            <a:ext cx="9979267" cy="359304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6629EC0-EBDE-AD22-EFD6-55B5D734ABE6}"/>
              </a:ext>
            </a:extLst>
          </p:cNvPr>
          <p:cNvSpPr txBox="1"/>
          <p:nvPr/>
        </p:nvSpPr>
        <p:spPr>
          <a:xfrm>
            <a:off x="4180563" y="1884752"/>
            <a:ext cx="5579659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Run application Image (Create Container)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91BA-E2D6-AABD-B530-1C5C9ED32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9A22AE4-51D7-2981-0AA9-983216D01780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5972413-E5FE-1974-5A35-C392B3F650F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22DD844-85EC-9486-2178-4EED8F79477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BC41C47-2C88-3C0E-8FCB-C39B6F062B3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1C60B55-DAC3-1BA6-1A4D-8567B8E984F5}"/>
              </a:ext>
            </a:extLst>
          </p:cNvPr>
          <p:cNvCxnSpPr/>
          <p:nvPr/>
        </p:nvCxnSpPr>
        <p:spPr>
          <a:xfrm>
            <a:off x="4451728" y="6629400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D053A59B-6234-6A8B-00FC-AFE2EA319E30}"/>
              </a:ext>
            </a:extLst>
          </p:cNvPr>
          <p:cNvSpPr txBox="1"/>
          <p:nvPr/>
        </p:nvSpPr>
        <p:spPr>
          <a:xfrm>
            <a:off x="4180563" y="188475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Application Container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5587B229-A01B-3F9C-6644-9DF67DAA52EF}"/>
              </a:ext>
            </a:extLst>
          </p:cNvPr>
          <p:cNvSpPr txBox="1"/>
          <p:nvPr/>
        </p:nvSpPr>
        <p:spPr>
          <a:xfrm>
            <a:off x="4362044" y="2518001"/>
            <a:ext cx="6690765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Run image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We can manage our images via Docker Desktop 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To start right click Docker task bar icon and choose Dashboard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F271EF0-E44A-0F1E-3DF8-DC01DF3F1C39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6C296CE8-29C3-131A-2DFF-4A8CEB2E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99" y="4243154"/>
            <a:ext cx="8686800" cy="19431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6CED8-0F3F-DD2F-F09D-33C9B9981B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DA28F55-A41A-F51D-F3AC-CDAEFD95BE9A}"/>
              </a:ext>
            </a:extLst>
          </p:cNvPr>
          <p:cNvCxnSpPr/>
          <p:nvPr/>
        </p:nvCxnSpPr>
        <p:spPr>
          <a:xfrm>
            <a:off x="4379345" y="74676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F416CB9-AF31-FCAC-A3D0-B664CB13B0A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E1A09C-2CDF-C1B5-106B-2A09F21D618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132D52B-F6FB-1189-A671-52B7C22D3F1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B9FE775-ADE9-7BF6-01FC-B80B55E72D37}"/>
              </a:ext>
            </a:extLst>
          </p:cNvPr>
          <p:cNvCxnSpPr/>
          <p:nvPr/>
        </p:nvCxnSpPr>
        <p:spPr>
          <a:xfrm>
            <a:off x="4451728" y="6629400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D8F45C2-5FE3-0D4E-7476-A1218A0F5C73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2CAF848E-6627-EC60-E4AD-F45F3474C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22" y="835761"/>
            <a:ext cx="4388735" cy="57046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EDB7-17E6-71C7-5E68-924E9D6965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8DF4732-2758-F37E-D494-65E4C2B7B27E}"/>
              </a:ext>
            </a:extLst>
          </p:cNvPr>
          <p:cNvCxnSpPr/>
          <p:nvPr/>
        </p:nvCxnSpPr>
        <p:spPr>
          <a:xfrm>
            <a:off x="4379345" y="74676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F673E3D-D3F6-E1F4-8510-8EB31FC6E7E6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479F90C-C6DC-7E9C-42F1-93D46251BA5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518236E-8D7F-F11A-0EDF-06BDECFF818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5A98C0E-EF69-83D2-76AB-AE80FB34C265}"/>
              </a:ext>
            </a:extLst>
          </p:cNvPr>
          <p:cNvCxnSpPr/>
          <p:nvPr/>
        </p:nvCxnSpPr>
        <p:spPr>
          <a:xfrm>
            <a:off x="4451728" y="6629400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B9596EB-86FC-A137-6279-E2B3AC044C77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0875AD3B-1664-07ED-03D3-B5C0F598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522" y="835761"/>
            <a:ext cx="4388735" cy="57046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0781-C947-B612-4871-91562833FF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74C0F4D-E759-3B70-8C3A-125E193AF3D1}"/>
              </a:ext>
            </a:extLst>
          </p:cNvPr>
          <p:cNvCxnSpPr/>
          <p:nvPr/>
        </p:nvCxnSpPr>
        <p:spPr>
          <a:xfrm>
            <a:off x="4379345" y="74676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44E977B-5B2B-E92B-071C-CC1130C09E5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43100E6-BE26-1C26-631F-1DF5E46DE841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91D00F9-9B5E-D573-1BF2-9D019541D7E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0348D01-63D6-B438-8E96-E135722B030E}"/>
              </a:ext>
            </a:extLst>
          </p:cNvPr>
          <p:cNvCxnSpPr/>
          <p:nvPr/>
        </p:nvCxnSpPr>
        <p:spPr>
          <a:xfrm>
            <a:off x="4451728" y="6629400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784A5DB-F682-0CF3-B08B-1F823940CA48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0142D-8F6C-A6FE-417D-C6B0AD217A14}"/>
              </a:ext>
            </a:extLst>
          </p:cNvPr>
          <p:cNvSpPr txBox="1"/>
          <p:nvPr/>
        </p:nvSpPr>
        <p:spPr>
          <a:xfrm>
            <a:off x="4955151" y="1057585"/>
            <a:ext cx="60976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15F9A"/>
                </a:solidFill>
                <a:uFillTx/>
                <a:latin typeface="Inter"/>
              </a:rPr>
              <a:t>http://127.0.0.1:80/coupons/create</a:t>
            </a:r>
            <a:endParaRPr lang="-" sz="1800" b="0" i="0" u="none" strike="noStrike" kern="1200" cap="none" spc="0" baseline="0">
              <a:solidFill>
                <a:srgbClr val="215F9A"/>
              </a:solidFill>
              <a:uFillTx/>
              <a:latin typeface="Aptos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33D69E6B-6787-4CF2-44BC-9D53310D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222" y="1878333"/>
            <a:ext cx="5867403" cy="36194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FAF0F-2472-D696-ADE4-F3B9EA63A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149BBA9-5366-3980-60D0-C2EBFE77DA55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17B1B6C1-18AB-F3FE-6B3A-9FE475DC1E1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EBEF138-CE39-2DBF-723A-566E3723ABF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CF183-12C2-7B54-A240-EE0F1A0A0045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6F73B3C-736F-AA9D-F9EF-E086964599CF}"/>
              </a:ext>
            </a:extLst>
          </p:cNvPr>
          <p:cNvCxnSpPr/>
          <p:nvPr/>
        </p:nvCxnSpPr>
        <p:spPr>
          <a:xfrm>
            <a:off x="4362044" y="630936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6E4D7B78-EF64-1271-27A5-DD1827A83874}"/>
              </a:ext>
            </a:extLst>
          </p:cNvPr>
          <p:cNvSpPr txBox="1"/>
          <p:nvPr/>
        </p:nvSpPr>
        <p:spPr>
          <a:xfrm>
            <a:off x="4180563" y="188475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ED61F809-D540-C88A-11AD-4B298AD24B0E}"/>
              </a:ext>
            </a:extLst>
          </p:cNvPr>
          <p:cNvSpPr txBox="1"/>
          <p:nvPr/>
        </p:nvSpPr>
        <p:spPr>
          <a:xfrm>
            <a:off x="4362044" y="2518001"/>
            <a:ext cx="681410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Compose file 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D0D0F38-7605-38CE-A3A2-59537DD9F844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EBB8279B-9F3E-8DE1-F773-CC77F924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099" y="2758827"/>
            <a:ext cx="2571749" cy="307657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180890" y="5796474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EFACB-F3F1-9281-EBD9-EE789BD5CF70}"/>
              </a:ext>
            </a:extLst>
          </p:cNvPr>
          <p:cNvSpPr txBox="1"/>
          <p:nvPr/>
        </p:nvSpPr>
        <p:spPr>
          <a:xfrm>
            <a:off x="4073503" y="2380154"/>
            <a:ext cx="71676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back-end and front-end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 users to access cloud resources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flexibility, security, and cost-effectiveness</a:t>
            </a: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Runtime Cloud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Provides execution and runtime environment for virtual machines</a:t>
            </a: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Storage</a:t>
            </a: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Distributed storage for data access globally over the internet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data modification and retrieval via the web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352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E2D0-C64A-0060-D133-5B2A02DED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E248C3A-5E39-4D61-59A5-B07186B3FFBB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20A7D98-DD9A-1F13-852B-6D3336817FA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59C258-038A-5239-286B-DC7ACDA1150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001BB2B-EAD7-ACC2-5C6D-2DB998EA1A1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8C7C0CB-310C-75D8-22C7-3E3B75DF7F26}"/>
              </a:ext>
            </a:extLst>
          </p:cNvPr>
          <p:cNvCxnSpPr/>
          <p:nvPr/>
        </p:nvCxnSpPr>
        <p:spPr>
          <a:xfrm>
            <a:off x="4362044" y="630936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5B40E62F-1D93-07A0-2B1E-AB37899DDB1D}"/>
              </a:ext>
            </a:extLst>
          </p:cNvPr>
          <p:cNvSpPr txBox="1"/>
          <p:nvPr/>
        </p:nvSpPr>
        <p:spPr>
          <a:xfrm>
            <a:off x="4180563" y="188475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7AB003F1-9710-2487-A29F-486C92002681}"/>
              </a:ext>
            </a:extLst>
          </p:cNvPr>
          <p:cNvSpPr txBox="1"/>
          <p:nvPr/>
        </p:nvSpPr>
        <p:spPr>
          <a:xfrm>
            <a:off x="4362044" y="2518001"/>
            <a:ext cx="681410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Compose file 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C445BD3-CCAA-955B-585D-0342E272AA20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FF8B762-D2D0-18F0-A9E3-C5E0E9A1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14" y="2887336"/>
            <a:ext cx="3441006" cy="317572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455B-B141-8ADD-2FA8-F0B700A8E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DB92759-416D-2888-69B5-14CFCC0C9A2E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91132A1-D599-A3C0-6DB4-C4A77B1BD5A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D8EC45-A99C-8268-56E5-DD9011F1668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DC3D29A-BA4D-A8ED-4A21-17188AFE7F0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52D03A0-C360-5819-C063-79DCCEF41116}"/>
              </a:ext>
            </a:extLst>
          </p:cNvPr>
          <p:cNvCxnSpPr/>
          <p:nvPr/>
        </p:nvCxnSpPr>
        <p:spPr>
          <a:xfrm>
            <a:off x="4180563" y="512660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DD236747-0F2B-FDB3-F3ED-AB6D8E3A1696}"/>
              </a:ext>
            </a:extLst>
          </p:cNvPr>
          <p:cNvSpPr txBox="1"/>
          <p:nvPr/>
        </p:nvSpPr>
        <p:spPr>
          <a:xfrm>
            <a:off x="4180563" y="188475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C2B62C2-D175-0EBD-609B-03F3CE47A852}"/>
              </a:ext>
            </a:extLst>
          </p:cNvPr>
          <p:cNvSpPr txBox="1"/>
          <p:nvPr/>
        </p:nvSpPr>
        <p:spPr>
          <a:xfrm>
            <a:off x="4362044" y="2518001"/>
            <a:ext cx="681410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file </a:t>
            </a: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585DD31-4DBD-3901-9F87-25434017419F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E0CFFEE2-0498-FC4E-03F2-A70DEE753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04" y="3257485"/>
            <a:ext cx="7871795" cy="16173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8310-1D3F-E87C-58DC-42B24C882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C731AC2-38D5-5E7F-9798-46B5A01D6494}"/>
              </a:ext>
            </a:extLst>
          </p:cNvPr>
          <p:cNvCxnSpPr/>
          <p:nvPr/>
        </p:nvCxnSpPr>
        <p:spPr>
          <a:xfrm>
            <a:off x="4180563" y="22575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76F49F7-9963-0093-E317-D08E2093DDE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BDA39B1-8738-DABF-5BA2-AC25A1DB9AD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3323146-054F-3571-BFC6-451B0B83BF3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6F42994-2C23-6390-0830-9CC9EF59C2FB}"/>
              </a:ext>
            </a:extLst>
          </p:cNvPr>
          <p:cNvCxnSpPr/>
          <p:nvPr/>
        </p:nvCxnSpPr>
        <p:spPr>
          <a:xfrm>
            <a:off x="4180563" y="643856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TextBox 10">
            <a:extLst>
              <a:ext uri="{FF2B5EF4-FFF2-40B4-BE49-F238E27FC236}">
                <a16:creationId xmlns:a16="http://schemas.microsoft.com/office/drawing/2014/main" id="{3B3EBA16-B887-7F4B-1266-BB1870C4E90C}"/>
              </a:ext>
            </a:extLst>
          </p:cNvPr>
          <p:cNvSpPr txBox="1"/>
          <p:nvPr/>
        </p:nvSpPr>
        <p:spPr>
          <a:xfrm>
            <a:off x="4180563" y="188475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3DD19EE-75C4-9E14-F2AE-DBDA29E3E220}"/>
              </a:ext>
            </a:extLst>
          </p:cNvPr>
          <p:cNvSpPr txBox="1"/>
          <p:nvPr/>
        </p:nvSpPr>
        <p:spPr>
          <a:xfrm>
            <a:off x="4362044" y="2518001"/>
            <a:ext cx="681410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Application properties file: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08D6250-C849-B0C4-B382-EECED27A2783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FB003D3-8894-158A-7D5F-756B087B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563" y="3246412"/>
            <a:ext cx="7653143" cy="272898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F5A9-8A58-56E2-DDC9-5C175D63FC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21B8B14-1F03-1F76-B037-EAD6A149B7CF}"/>
              </a:ext>
            </a:extLst>
          </p:cNvPr>
          <p:cNvCxnSpPr/>
          <p:nvPr/>
        </p:nvCxnSpPr>
        <p:spPr>
          <a:xfrm>
            <a:off x="4081168" y="94121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EA03C79-4510-BEEE-EE2B-E9CAC2FC076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0EB6A7D-3489-05A0-0080-1A165712562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23C6577-EFD6-52E5-0703-6FCFA150761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D599740-CD58-39E5-F30C-2330FA52CAAF}"/>
              </a:ext>
            </a:extLst>
          </p:cNvPr>
          <p:cNvCxnSpPr/>
          <p:nvPr/>
        </p:nvCxnSpPr>
        <p:spPr>
          <a:xfrm>
            <a:off x="4302407" y="672879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10AF62B-E6A0-51D4-302B-3236660A01D5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31B5FB9-25B2-A1B6-D5D6-935E8E5F0064}"/>
              </a:ext>
            </a:extLst>
          </p:cNvPr>
          <p:cNvSpPr txBox="1"/>
          <p:nvPr/>
        </p:nvSpPr>
        <p:spPr>
          <a:xfrm>
            <a:off x="4081168" y="541105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5AEE43D-0E7C-3CFF-2AB7-0F4255D42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1" y="1246263"/>
            <a:ext cx="4926695" cy="525563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A754-F9D0-3E2F-D6EF-BC5B1BC06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793B3A5-31EA-4BFC-5861-69831CF52658}"/>
              </a:ext>
            </a:extLst>
          </p:cNvPr>
          <p:cNvCxnSpPr/>
          <p:nvPr/>
        </p:nvCxnSpPr>
        <p:spPr>
          <a:xfrm>
            <a:off x="4091107" y="131328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9582570-1264-7680-2667-EA5D9BA2B96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B2A8AC2-3C4A-BBC0-E74D-6442FB73486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4C539ED-D65F-4540-57EA-C820F52924D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04FC284-0E27-6D80-4203-841C73193F82}"/>
              </a:ext>
            </a:extLst>
          </p:cNvPr>
          <p:cNvCxnSpPr/>
          <p:nvPr/>
        </p:nvCxnSpPr>
        <p:spPr>
          <a:xfrm>
            <a:off x="4352105" y="64008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E30D89E-6906-328D-B4D5-9329267DACDA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7DF3A43-AEF5-516A-3644-1C006116764B}"/>
              </a:ext>
            </a:extLst>
          </p:cNvPr>
          <p:cNvSpPr txBox="1"/>
          <p:nvPr/>
        </p:nvSpPr>
        <p:spPr>
          <a:xfrm>
            <a:off x="4091107" y="713250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4455CC77-C43A-9234-CD4D-5CE9A006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05" y="1513213"/>
            <a:ext cx="6264106" cy="464706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78C43-1D63-1689-4D37-7FE85A5A2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C9C9695E-BD19-CA2A-09FB-7A85DC7F2823}"/>
              </a:ext>
            </a:extLst>
          </p:cNvPr>
          <p:cNvCxnSpPr/>
          <p:nvPr/>
        </p:nvCxnSpPr>
        <p:spPr>
          <a:xfrm>
            <a:off x="4210382" y="24861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094777A-13A8-6AEE-41FE-7CCFF90272D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EEFA14-84CA-B1D5-A27A-92AA7AB6BAF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70E067B-2AE2-B237-1A03-9F719064DDAA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E36AB83-DE2E-9F20-948F-021FFD1955CF}"/>
              </a:ext>
            </a:extLst>
          </p:cNvPr>
          <p:cNvCxnSpPr/>
          <p:nvPr/>
        </p:nvCxnSpPr>
        <p:spPr>
          <a:xfrm>
            <a:off x="4302407" y="520810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AB195E4-F6C2-726F-DD9E-7ABAB54B27D1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DB48EA5-97C5-B003-249C-4705A524B237}"/>
              </a:ext>
            </a:extLst>
          </p:cNvPr>
          <p:cNvSpPr txBox="1"/>
          <p:nvPr/>
        </p:nvSpPr>
        <p:spPr>
          <a:xfrm>
            <a:off x="4210382" y="207442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32F135A-9745-1F5E-57D6-74E89AEF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107" y="2766434"/>
            <a:ext cx="7639053" cy="21812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EB89-CA9E-1000-82BF-BB97B94E11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EC4BD92-E50A-3B1D-2B04-0428FD5890AD}"/>
              </a:ext>
            </a:extLst>
          </p:cNvPr>
          <p:cNvCxnSpPr/>
          <p:nvPr/>
        </p:nvCxnSpPr>
        <p:spPr>
          <a:xfrm>
            <a:off x="4210382" y="248610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84D1AFB-87C6-63B2-1759-A5F7A29F98F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348DC69-0240-C144-1DAC-AD9428C4C54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6D9616-1195-9F7C-A4CD-EE65746E33C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0963E004-1DB3-A9DD-F121-8BEDAB52B8F8}"/>
              </a:ext>
            </a:extLst>
          </p:cNvPr>
          <p:cNvCxnSpPr/>
          <p:nvPr/>
        </p:nvCxnSpPr>
        <p:spPr>
          <a:xfrm>
            <a:off x="4302407" y="520810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3B434EB-9AAF-6CE4-B804-98C308D7D42F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71668A5-E085-19EA-5084-9D668E928D0C}"/>
              </a:ext>
            </a:extLst>
          </p:cNvPr>
          <p:cNvSpPr txBox="1"/>
          <p:nvPr/>
        </p:nvSpPr>
        <p:spPr>
          <a:xfrm>
            <a:off x="4210382" y="207442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Create One Container Microservice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B5211-8917-887A-8820-476E22C9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150" y="3000539"/>
            <a:ext cx="5848346" cy="151447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3FB6-EB90-9229-631C-F5E73B49F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CC1CDF1-9A54-AC76-9382-08718F14D27C}"/>
              </a:ext>
            </a:extLst>
          </p:cNvPr>
          <p:cNvCxnSpPr/>
          <p:nvPr/>
        </p:nvCxnSpPr>
        <p:spPr>
          <a:xfrm>
            <a:off x="4230261" y="10248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325E833-1D95-74AA-1772-DF179FB74DB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B9F7724-CE80-5026-6DF8-EF967149CE93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3F70C62-11DF-4AD2-E046-CBF18D6F606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63D0744-1E92-366C-BB9E-C9A3A5DF550D}"/>
              </a:ext>
            </a:extLst>
          </p:cNvPr>
          <p:cNvCxnSpPr/>
          <p:nvPr/>
        </p:nvCxnSpPr>
        <p:spPr>
          <a:xfrm>
            <a:off x="4332226" y="653000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E6C1D41-53B7-7620-44C3-B8E882CC0D9F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1C98FD0-D4F9-7FBD-4B8A-183CCA60AC04}"/>
              </a:ext>
            </a:extLst>
          </p:cNvPr>
          <p:cNvSpPr txBox="1"/>
          <p:nvPr/>
        </p:nvSpPr>
        <p:spPr>
          <a:xfrm>
            <a:off x="4110986" y="62339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D6B36870-7F49-5D39-ACA0-CCEC2747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56" y="1146959"/>
            <a:ext cx="6180082" cy="50876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F846-E9B6-276A-0924-DB63451D13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736FFE7-302E-E32F-C742-0685E9C53C2C}"/>
              </a:ext>
            </a:extLst>
          </p:cNvPr>
          <p:cNvCxnSpPr/>
          <p:nvPr/>
        </p:nvCxnSpPr>
        <p:spPr>
          <a:xfrm>
            <a:off x="413086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4EEE03A-4ED9-A94F-7F45-0712195BD45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50667CD-51EE-1C7D-EE66-95CF73F12CF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1974E3E-DD9B-1F39-5BAD-1E93F41DFA5E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B565B44-7656-26B8-65AB-B1C03B5FA108}"/>
              </a:ext>
            </a:extLst>
          </p:cNvPr>
          <p:cNvCxnSpPr/>
          <p:nvPr/>
        </p:nvCxnSpPr>
        <p:spPr>
          <a:xfrm>
            <a:off x="4230261" y="665921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E066398-10F1-ED19-D966-8B0E425649A5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141766B-83EB-FFA4-D346-E3CD6E217641}"/>
              </a:ext>
            </a:extLst>
          </p:cNvPr>
          <p:cNvSpPr txBox="1"/>
          <p:nvPr/>
        </p:nvSpPr>
        <p:spPr>
          <a:xfrm>
            <a:off x="4342165" y="171361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A840BE3F-B76B-A5F8-469B-B7F4E237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261" y="2522372"/>
            <a:ext cx="5903668" cy="384491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E0276-B0C3-661A-5197-F253D5C94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950302F-846E-8814-0AA1-4400EB4DC2E0}"/>
              </a:ext>
            </a:extLst>
          </p:cNvPr>
          <p:cNvCxnSpPr/>
          <p:nvPr/>
        </p:nvCxnSpPr>
        <p:spPr>
          <a:xfrm>
            <a:off x="413086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6A435B91-7F05-2E06-84F5-492CED553AB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F40533-15A5-0DED-A99A-49DAEB634FA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F738976-1F61-D56C-FF08-0B0173D5D17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6F79364-5874-2232-540B-876F95FB2360}"/>
              </a:ext>
            </a:extLst>
          </p:cNvPr>
          <p:cNvCxnSpPr/>
          <p:nvPr/>
        </p:nvCxnSpPr>
        <p:spPr>
          <a:xfrm>
            <a:off x="4130866" y="53074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290BDF4-C79A-F69D-22C3-1B3DC22E05BA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F679D92-AF06-3134-F9ED-130926F1C253}"/>
              </a:ext>
            </a:extLst>
          </p:cNvPr>
          <p:cNvSpPr txBox="1"/>
          <p:nvPr/>
        </p:nvSpPr>
        <p:spPr>
          <a:xfrm>
            <a:off x="4342165" y="1713613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71BD4-DB6E-CCA0-67F1-130055F3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139" y="3170992"/>
            <a:ext cx="8035225" cy="181204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3949260" y="4972620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27EE9-475E-49D7-876B-7436B39021CB}"/>
              </a:ext>
            </a:extLst>
          </p:cNvPr>
          <p:cNvSpPr txBox="1"/>
          <p:nvPr/>
        </p:nvSpPr>
        <p:spPr>
          <a:xfrm>
            <a:off x="4089450" y="2407980"/>
            <a:ext cx="60973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Deployment Models</a:t>
            </a:r>
          </a:p>
          <a:p>
            <a:endParaRPr lang="en-US" b="1" dirty="0">
              <a:latin typeface="+mj-lt"/>
            </a:endParaRPr>
          </a:p>
          <a:p>
            <a:r>
              <a:rPr lang="en-US" dirty="0"/>
              <a:t>There are three main cloud deployment models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SaaS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PaaS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IaaS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531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1E8C-ED05-F1DE-50C8-8E7C617C16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5B6BCB1-E3B3-42A5-243F-334E6F78F33D}"/>
              </a:ext>
            </a:extLst>
          </p:cNvPr>
          <p:cNvCxnSpPr/>
          <p:nvPr/>
        </p:nvCxnSpPr>
        <p:spPr>
          <a:xfrm>
            <a:off x="4120926" y="228101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0D7E3ADE-23A6-3D28-6922-A63874FC569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D87D78-B63A-0604-5B28-FBE0991AE98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117DC02-9925-2530-242F-A8757FD8D1B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7E240E5-ACAC-E8BB-BFE4-4B173590D695}"/>
              </a:ext>
            </a:extLst>
          </p:cNvPr>
          <p:cNvCxnSpPr/>
          <p:nvPr/>
        </p:nvCxnSpPr>
        <p:spPr>
          <a:xfrm>
            <a:off x="4037697" y="65697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FF23024-3907-B22B-D6D0-3D5F1B7E951A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980F303-3C1A-7EE2-6AD9-5C15148935E9}"/>
              </a:ext>
            </a:extLst>
          </p:cNvPr>
          <p:cNvSpPr txBox="1"/>
          <p:nvPr/>
        </p:nvSpPr>
        <p:spPr>
          <a:xfrm>
            <a:off x="4421681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3DE462E-3CEF-0AC7-ECD5-3C1F3EA65C86}"/>
              </a:ext>
            </a:extLst>
          </p:cNvPr>
          <p:cNvSpPr txBox="1"/>
          <p:nvPr/>
        </p:nvSpPr>
        <p:spPr>
          <a:xfrm>
            <a:off x="4037697" y="2383365"/>
            <a:ext cx="6097466" cy="348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Lgoin to DockerHub</a:t>
            </a: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C1DA97E8-61A9-9DCC-172D-A899B727F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926" y="3173205"/>
            <a:ext cx="5600699" cy="15430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2796-846D-ED9D-B6E9-B25953EA6B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2FE129C-C79E-1E99-40F1-C95BD7B4C7A1}"/>
              </a:ext>
            </a:extLst>
          </p:cNvPr>
          <p:cNvCxnSpPr/>
          <p:nvPr/>
        </p:nvCxnSpPr>
        <p:spPr>
          <a:xfrm>
            <a:off x="4120926" y="228101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F4CA9E8-118F-0AC2-D9B1-C82F45E520E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A07A8DE-D096-E62E-E34B-4FFFDAA3B6F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46CC0C7-CE10-C6C5-88F1-909D1CD85E6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9B9CFD8-98D0-59B7-ABEC-0BF2F6562410}"/>
              </a:ext>
            </a:extLst>
          </p:cNvPr>
          <p:cNvCxnSpPr/>
          <p:nvPr/>
        </p:nvCxnSpPr>
        <p:spPr>
          <a:xfrm>
            <a:off x="4037697" y="65697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880E925-8272-8664-0AFD-ECFB1452A800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CFC8A68-8F05-825D-F17E-FD65124B4D2F}"/>
              </a:ext>
            </a:extLst>
          </p:cNvPr>
          <p:cNvSpPr txBox="1"/>
          <p:nvPr/>
        </p:nvSpPr>
        <p:spPr>
          <a:xfrm>
            <a:off x="4421681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1DD9746-3E52-F443-DC16-57A4D7333A95}"/>
              </a:ext>
            </a:extLst>
          </p:cNvPr>
          <p:cNvSpPr txBox="1"/>
          <p:nvPr/>
        </p:nvSpPr>
        <p:spPr>
          <a:xfrm>
            <a:off x="4037697" y="2383365"/>
            <a:ext cx="6097466" cy="348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Tag th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e local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images to Docker hub image/repo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18E92-232B-7BC1-5E22-F5AAED9A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926" y="2848474"/>
            <a:ext cx="3438528" cy="10287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15E0B3CF-20F4-B3A5-A292-8CAFFA71E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926" y="5013673"/>
            <a:ext cx="5524503" cy="12382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2170F295-854B-0305-7F1D-6547581BCFA3}"/>
              </a:ext>
            </a:extLst>
          </p:cNvPr>
          <p:cNvSpPr txBox="1"/>
          <p:nvPr/>
        </p:nvSpPr>
        <p:spPr>
          <a:xfrm>
            <a:off x="4120926" y="4376611"/>
            <a:ext cx="74450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docker tag couponimg:coupon kabhad82/coupon-services:coupon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26EE-D3EC-0606-699B-EFA7C8E799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094F0D5-C4A0-C2EC-B689-205EC96335B8}"/>
              </a:ext>
            </a:extLst>
          </p:cNvPr>
          <p:cNvCxnSpPr/>
          <p:nvPr/>
        </p:nvCxnSpPr>
        <p:spPr>
          <a:xfrm>
            <a:off x="4120926" y="228101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0CC41FB-4505-9C80-6B0A-747A4135C4BC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E89DD1-8C56-1149-367D-0FC09B06F238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AE741B2-AFF1-D1A7-1E33-EDF464AE210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8AE55CB-1CDD-3C94-6D2F-93684D1E8AE6}"/>
              </a:ext>
            </a:extLst>
          </p:cNvPr>
          <p:cNvCxnSpPr/>
          <p:nvPr/>
        </p:nvCxnSpPr>
        <p:spPr>
          <a:xfrm>
            <a:off x="4037697" y="65697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408E9C4-040F-563E-E47E-71DBA0C3C86B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8C7F526-59F5-340D-FFC0-473820824395}"/>
              </a:ext>
            </a:extLst>
          </p:cNvPr>
          <p:cNvSpPr txBox="1"/>
          <p:nvPr/>
        </p:nvSpPr>
        <p:spPr>
          <a:xfrm>
            <a:off x="4421681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71658873-9763-EA6C-09EF-52D19CCA0E8C}"/>
              </a:ext>
            </a:extLst>
          </p:cNvPr>
          <p:cNvSpPr txBox="1"/>
          <p:nvPr/>
        </p:nvSpPr>
        <p:spPr>
          <a:xfrm>
            <a:off x="4037697" y="2383365"/>
            <a:ext cx="6097466" cy="348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Push  th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e local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image to Docker hub </a:t>
            </a: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A4668EDB-4838-D963-F7A0-790877ED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279" y="4242349"/>
            <a:ext cx="6848471" cy="11144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004C0FFE-92E8-7A0F-571C-90DE0992C03E}"/>
              </a:ext>
            </a:extLst>
          </p:cNvPr>
          <p:cNvSpPr txBox="1"/>
          <p:nvPr/>
        </p:nvSpPr>
        <p:spPr>
          <a:xfrm>
            <a:off x="4037697" y="3542367"/>
            <a:ext cx="609746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C04F15"/>
                </a:solidFill>
                <a:uFillTx/>
                <a:latin typeface="Aptos"/>
              </a:rPr>
              <a:t>docker push kabhad82/coupon-services:coupon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9C14-109E-0D6E-3A02-77433FCD9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Docker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39F2C29-853E-528F-4A98-4A661901B809}"/>
              </a:ext>
            </a:extLst>
          </p:cNvPr>
          <p:cNvCxnSpPr/>
          <p:nvPr/>
        </p:nvCxnSpPr>
        <p:spPr>
          <a:xfrm>
            <a:off x="4120926" y="228101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D7D26C2-7A2B-C178-2588-FF2A58EA0569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818C3A-3E00-54E5-9E00-84A384206143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4BA4E1-3419-D652-2D01-D894CC79B0A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38CAE7E-B70D-64DA-27DA-1B1022A0AE2B}"/>
              </a:ext>
            </a:extLst>
          </p:cNvPr>
          <p:cNvCxnSpPr/>
          <p:nvPr/>
        </p:nvCxnSpPr>
        <p:spPr>
          <a:xfrm>
            <a:off x="4037697" y="656976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83E65611-81EB-DABB-0824-D0AFEACFF804}"/>
              </a:ext>
            </a:extLst>
          </p:cNvPr>
          <p:cNvSpPr/>
          <p:nvPr/>
        </p:nvSpPr>
        <p:spPr>
          <a:xfrm>
            <a:off x="1299380" y="3724561"/>
            <a:ext cx="2052160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DOCKERIZING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199DCDA-E3F0-0418-2113-BBE9864A8540}"/>
              </a:ext>
            </a:extLst>
          </p:cNvPr>
          <p:cNvSpPr txBox="1"/>
          <p:nvPr/>
        </p:nvSpPr>
        <p:spPr>
          <a:xfrm>
            <a:off x="4421681" y="183033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Docker HUB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E5E435D1-3459-8E46-5C78-552C7E4E6784}"/>
              </a:ext>
            </a:extLst>
          </p:cNvPr>
          <p:cNvSpPr txBox="1"/>
          <p:nvPr/>
        </p:nvSpPr>
        <p:spPr>
          <a:xfrm>
            <a:off x="4037697" y="2383365"/>
            <a:ext cx="6097466" cy="3485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Push  th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e local </a:t>
            </a: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Nunito" pitchFamily="2"/>
              </a:rPr>
              <a:t>Docker image to Docker hub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A7AE6-F30B-246C-6BA8-289D5C87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307" y="2790062"/>
            <a:ext cx="5323856" cy="37360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CB31-667A-0949-69DE-09940421C4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094F48C-10DA-35E0-771D-1A5436A97FCE}"/>
              </a:ext>
            </a:extLst>
          </p:cNvPr>
          <p:cNvCxnSpPr/>
          <p:nvPr/>
        </p:nvCxnSpPr>
        <p:spPr>
          <a:xfrm>
            <a:off x="4169782" y="16359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30210C5-6A46-3230-B305-4A712706C63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A16BA6-C3C6-AC84-DD82-AF05FE2C526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1CBC38E-DE7A-A253-74D3-3808B5B74DF7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8BB0ABA5-6B9B-60D4-A783-3440EB1F8E33}"/>
              </a:ext>
            </a:extLst>
          </p:cNvPr>
          <p:cNvCxnSpPr/>
          <p:nvPr/>
        </p:nvCxnSpPr>
        <p:spPr>
          <a:xfrm>
            <a:off x="4328422" y="677848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F0A079D-FBF3-BFA4-3AC8-A555554C51CB}"/>
              </a:ext>
            </a:extLst>
          </p:cNvPr>
          <p:cNvSpPr/>
          <p:nvPr/>
        </p:nvSpPr>
        <p:spPr>
          <a:xfrm>
            <a:off x="1450860" y="2791434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CF4FE57-3288-D82D-F2FC-995465DEF58F}"/>
              </a:ext>
            </a:extLst>
          </p:cNvPr>
          <p:cNvSpPr txBox="1"/>
          <p:nvPr/>
        </p:nvSpPr>
        <p:spPr>
          <a:xfrm>
            <a:off x="4007449" y="12358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 K8s</a:t>
            </a:r>
          </a:p>
        </p:txBody>
      </p:sp>
      <p:pic>
        <p:nvPicPr>
          <p:cNvPr id="10" name="Picture 22">
            <a:extLst>
              <a:ext uri="{FF2B5EF4-FFF2-40B4-BE49-F238E27FC236}">
                <a16:creationId xmlns:a16="http://schemas.microsoft.com/office/drawing/2014/main" id="{995E55B2-085F-1310-53F4-77C52A41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12" y="3895755"/>
            <a:ext cx="2792897" cy="21903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50643253-25D3-9622-0A75-6407682A35BF}"/>
              </a:ext>
            </a:extLst>
          </p:cNvPr>
          <p:cNvSpPr txBox="1"/>
          <p:nvPr/>
        </p:nvSpPr>
        <p:spPr>
          <a:xfrm>
            <a:off x="4502496" y="1950936"/>
            <a:ext cx="6093232" cy="35740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What is Kubernetes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Install Kubernetes 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UI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Cluster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Nodes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Workloads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Services</a:t>
            </a: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Storage</a:t>
            </a: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01A26"/>
              </a:buClr>
              <a:buSzPts val="1500"/>
              <a:buFont typeface="Noto Sans Symbols"/>
              <a:buChar char="❖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Kubernetes Configuration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84A7-C1A1-BA03-7E07-53C80275C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BC92FBB-2A87-0AD7-E5A9-83FA92876F8A}"/>
              </a:ext>
            </a:extLst>
          </p:cNvPr>
          <p:cNvCxnSpPr/>
          <p:nvPr/>
        </p:nvCxnSpPr>
        <p:spPr>
          <a:xfrm>
            <a:off x="4169782" y="16359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95C776B-C386-98DD-3266-175F79815E3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D4A6FB3-1F27-123C-40C9-5F716403425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A425673-2F61-9F43-77C7-E0FDF4DEB7F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90F4C2A-F7B1-BF53-5EE5-60D5B6F26DE3}"/>
              </a:ext>
            </a:extLst>
          </p:cNvPr>
          <p:cNvCxnSpPr/>
          <p:nvPr/>
        </p:nvCxnSpPr>
        <p:spPr>
          <a:xfrm>
            <a:off x="4328422" y="677848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E113B0F-DF8D-60E7-8377-284B07431409}"/>
              </a:ext>
            </a:extLst>
          </p:cNvPr>
          <p:cNvSpPr/>
          <p:nvPr/>
        </p:nvSpPr>
        <p:spPr>
          <a:xfrm>
            <a:off x="1450860" y="2791434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DF52E39-A7D6-2542-79A1-01BE4C4BBF59}"/>
              </a:ext>
            </a:extLst>
          </p:cNvPr>
          <p:cNvSpPr txBox="1"/>
          <p:nvPr/>
        </p:nvSpPr>
        <p:spPr>
          <a:xfrm>
            <a:off x="4007449" y="12358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What is K8s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F907607-5EAD-1014-2FBD-6BFC852C01E0}"/>
              </a:ext>
            </a:extLst>
          </p:cNvPr>
          <p:cNvSpPr txBox="1"/>
          <p:nvPr/>
        </p:nvSpPr>
        <p:spPr>
          <a:xfrm>
            <a:off x="4169792" y="1786728"/>
            <a:ext cx="6601081" cy="5078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Kubernetes is an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open-source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container orchestration engine for automating deployment, scaling, and management of containerized applications. 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K8s was developed by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Google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K8s can deploy application on deferent machines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Physical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742950" lvl="1" indent="-285750"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Virtual Cloud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With K8s we can insure 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HA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–High availability – no downtime.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Scalability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– high performance.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kern="0" dirty="0">
                <a:solidFill>
                  <a:srgbClr val="E97132"/>
                </a:solidFill>
                <a:latin typeface="+mj-lt"/>
              </a:rPr>
              <a:t>Load Balancing and Service Discovery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Disaster recovery 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– backup and restore.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When you deploy Kubernetes, you get a 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cluster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.</a:t>
            </a:r>
          </a:p>
        </p:txBody>
      </p:sp>
      <p:pic>
        <p:nvPicPr>
          <p:cNvPr id="11" name="Picture 22">
            <a:extLst>
              <a:ext uri="{FF2B5EF4-FFF2-40B4-BE49-F238E27FC236}">
                <a16:creationId xmlns:a16="http://schemas.microsoft.com/office/drawing/2014/main" id="{6F1F9B31-BE9B-1E3D-E24B-2B29B420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12" y="3895755"/>
            <a:ext cx="2792897" cy="219031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3BAD-8A3A-ADCC-26A6-D52D0095E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D6649A8-1A27-D1E4-1B93-D4CBB95C01F3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EE3F884-7F4A-0910-8788-D79988DB92C7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BC745B2-A272-1863-32CA-9045A9BA97CE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40C94BF-A376-4731-ADEC-F1AD430E443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1FA322D-7B4F-8CEE-103A-24601E07CDC9}"/>
              </a:ext>
            </a:extLst>
          </p:cNvPr>
          <p:cNvCxnSpPr/>
          <p:nvPr/>
        </p:nvCxnSpPr>
        <p:spPr>
          <a:xfrm>
            <a:off x="4248905" y="605293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0C83CE2-EEA9-5011-A74F-FD4FFF05F475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ADD575D-DE59-7E66-4BC5-5801218CC991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What is K8s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459270DB-FC04-9851-4D51-FA6F5F08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8" y="623392"/>
            <a:ext cx="9380509" cy="52194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9308-4A98-5C2D-FDD9-C454B763E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006A97F-2814-632E-D6FE-E1A0D0DFA269}"/>
              </a:ext>
            </a:extLst>
          </p:cNvPr>
          <p:cNvCxnSpPr/>
          <p:nvPr/>
        </p:nvCxnSpPr>
        <p:spPr>
          <a:xfrm>
            <a:off x="4110986" y="229547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7D6FA0E-4138-B16E-1DA7-CB9D263ED4C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3D2145A-7045-43ED-C76F-3E7D90E63BC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FFEE535-56EA-27B0-8FE2-4395DE04D85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743E723-3BD6-C5D7-8A64-E3835A6C77D9}"/>
              </a:ext>
            </a:extLst>
          </p:cNvPr>
          <p:cNvCxnSpPr/>
          <p:nvPr/>
        </p:nvCxnSpPr>
        <p:spPr>
          <a:xfrm>
            <a:off x="4309768" y="62218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2870447D-001F-6FF5-BD57-D2ECECB7070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71423FA7-FBCF-060A-A0CC-18DC67FA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805" y="2582283"/>
            <a:ext cx="5591171" cy="33528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9909E3-4DFF-CFD3-64EB-8EAFEAAE12EB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What is K8s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75FA-1E85-D2AB-3CBF-14184CEF9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86D528B-A042-533D-90EB-D735B8918D14}"/>
              </a:ext>
            </a:extLst>
          </p:cNvPr>
          <p:cNvCxnSpPr/>
          <p:nvPr/>
        </p:nvCxnSpPr>
        <p:spPr>
          <a:xfrm>
            <a:off x="4110986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7A10286-471E-9DB7-0408-8A2B0434BAE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EA14A4-1442-45DF-B24B-A50BC0768C3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FFDC09-4CAB-4A6B-5E05-A0AAF1B9435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0A0117A-8B97-9249-D338-BBF9546336BC}"/>
              </a:ext>
            </a:extLst>
          </p:cNvPr>
          <p:cNvCxnSpPr/>
          <p:nvPr/>
        </p:nvCxnSpPr>
        <p:spPr>
          <a:xfrm>
            <a:off x="4309768" y="62218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B2292EE-C030-8CB5-43FD-DD2261975FF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E2FDDE9-45EF-1784-9DF4-B14838FCC72B}"/>
              </a:ext>
            </a:extLst>
          </p:cNvPr>
          <p:cNvSpPr txBox="1"/>
          <p:nvPr/>
        </p:nvSpPr>
        <p:spPr>
          <a:xfrm>
            <a:off x="4007449" y="1907012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Install K8s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0CB64A-9157-9558-86B5-DED81052540A}"/>
              </a:ext>
            </a:extLst>
          </p:cNvPr>
          <p:cNvSpPr txBox="1"/>
          <p:nvPr/>
        </p:nvSpPr>
        <p:spPr>
          <a:xfrm>
            <a:off x="4231893" y="2325880"/>
            <a:ext cx="6973664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Methods</a:t>
            </a:r>
            <a:r>
              <a:rPr kumimoji="0" lang="LID4096" altLang="LID4096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Minikube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For local testing and learning.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Kubeadm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Simplified process for setting up production clusters.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Cloud Providers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GKE, EKS, AKS for managed Kubernetes solutions.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LID4096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Steps</a:t>
            </a:r>
            <a:r>
              <a:rPr kumimoji="0" lang="LID4096" altLang="LID4096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Docker or any container runtime.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Install kubectl, the command-line tool.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Set up Kubernetes cluster using Minikube or Kubeadm.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75FA-1E85-D2AB-3CBF-14184CEF9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86D528B-A042-533D-90EB-D735B8918D14}"/>
              </a:ext>
            </a:extLst>
          </p:cNvPr>
          <p:cNvCxnSpPr/>
          <p:nvPr/>
        </p:nvCxnSpPr>
        <p:spPr>
          <a:xfrm>
            <a:off x="4110986" y="122383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57A10286-471E-9DB7-0408-8A2B0434BAEA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BEA14A4-1442-45DF-B24B-A50BC0768C3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0FFDC09-4CAB-4A6B-5E05-A0AAF1B94356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60A0117A-8B97-9249-D338-BBF9546336BC}"/>
              </a:ext>
            </a:extLst>
          </p:cNvPr>
          <p:cNvCxnSpPr/>
          <p:nvPr/>
        </p:nvCxnSpPr>
        <p:spPr>
          <a:xfrm>
            <a:off x="4309768" y="622189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B2292EE-C030-8CB5-43FD-DD2261975FFA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E2FDDE9-45EF-1784-9DF4-B14838FCC72B}"/>
              </a:ext>
            </a:extLst>
          </p:cNvPr>
          <p:cNvSpPr txBox="1"/>
          <p:nvPr/>
        </p:nvSpPr>
        <p:spPr>
          <a:xfrm>
            <a:off x="4110986" y="77979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Install K8s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CF9B7-05E6-31F8-1032-73A620B5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53" y="1374608"/>
            <a:ext cx="4933946" cy="466725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36968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007449" y="6585288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27EE9-475E-49D7-876B-7436B39021CB}"/>
              </a:ext>
            </a:extLst>
          </p:cNvPr>
          <p:cNvSpPr txBox="1"/>
          <p:nvPr/>
        </p:nvSpPr>
        <p:spPr>
          <a:xfrm>
            <a:off x="4089450" y="240798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SaaS (Software as a Service)</a:t>
            </a:r>
            <a:endParaRPr lang="en-US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6FF8E-CA2A-C70A-91A1-727D0D72B760}"/>
              </a:ext>
            </a:extLst>
          </p:cNvPr>
          <p:cNvSpPr txBox="1"/>
          <p:nvPr/>
        </p:nvSpPr>
        <p:spPr>
          <a:xfrm>
            <a:off x="4007448" y="2828835"/>
            <a:ext cx="658513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Delivers software applications over the internet, on a subscription basis.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access the software via a web browser (from any device with an internet connection).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cloud service provider handles everything, including the infrastructure, platform, and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:</a:t>
            </a:r>
          </a:p>
          <a:p>
            <a:r>
              <a:rPr lang="en-US" dirty="0"/>
              <a:t>     </a:t>
            </a:r>
            <a:r>
              <a:rPr lang="en-US" sz="1600" b="1" dirty="0"/>
              <a:t>Gmail</a:t>
            </a:r>
            <a:r>
              <a:rPr lang="en-US" sz="1600" dirty="0"/>
              <a:t> is a popular email service that allows users to send,    </a:t>
            </a:r>
          </a:p>
          <a:p>
            <a:r>
              <a:rPr lang="en-US" sz="1600" dirty="0"/>
              <a:t>      receive, and manage emails online without needing to install any </a:t>
            </a:r>
          </a:p>
          <a:p>
            <a:r>
              <a:rPr lang="en-US" sz="1600" dirty="0"/>
              <a:t>      software.</a:t>
            </a:r>
            <a:endParaRPr lang="LID4096" sz="1600" dirty="0"/>
          </a:p>
        </p:txBody>
      </p:sp>
    </p:spTree>
    <p:extLst>
      <p:ext uri="{BB962C8B-B14F-4D97-AF65-F5344CB8AC3E}">
        <p14:creationId xmlns:p14="http://schemas.microsoft.com/office/powerpoint/2010/main" val="1291924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412-0E7C-B360-1F76-63FE4C6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87E8F0-C3D3-F211-09DD-B5F25894D7C7}"/>
              </a:ext>
            </a:extLst>
          </p:cNvPr>
          <p:cNvCxnSpPr/>
          <p:nvPr/>
        </p:nvCxnSpPr>
        <p:spPr>
          <a:xfrm>
            <a:off x="4082263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2E4458A-134D-04A4-B4DD-141D3F980E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D0667-EDC3-CCD7-D9D6-6035BCF2F1C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389426-5D47-2CA0-1D89-CD9B0728456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4E598B-2426-80E4-3878-A56A83A12247}"/>
              </a:ext>
            </a:extLst>
          </p:cNvPr>
          <p:cNvCxnSpPr/>
          <p:nvPr/>
        </p:nvCxnSpPr>
        <p:spPr>
          <a:xfrm>
            <a:off x="4358127" y="503530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CC38640-86E2-DC91-60D8-C28AACBFBA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AEC685F-0EF6-F45A-9778-EDF6AF48EB7E}"/>
              </a:ext>
            </a:extLst>
          </p:cNvPr>
          <p:cNvSpPr txBox="1"/>
          <p:nvPr/>
        </p:nvSpPr>
        <p:spPr>
          <a:xfrm>
            <a:off x="4007449" y="19169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UI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B10882-7F9A-EE81-31C7-CA66D38513C8}"/>
              </a:ext>
            </a:extLst>
          </p:cNvPr>
          <p:cNvSpPr txBox="1"/>
          <p:nvPr/>
        </p:nvSpPr>
        <p:spPr>
          <a:xfrm>
            <a:off x="4082263" y="2456438"/>
            <a:ext cx="74419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Kubernetes Dashboard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Web-based user interface for Kubernetes clusters.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Features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Monitor the cluster, deploy applications, troubleshoot issues.</a:t>
            </a:r>
            <a:endParaRPr kumimoji="0" lang="en-US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LID4096" altLang="LID4096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Access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Enable via kubectl proxy and access through a browser.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LID4096" altLang="LID409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28A9-D89B-04C4-F175-3B6642A47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6BCCD8B-F657-121E-08E3-B458DE0A520C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4CB0DF3-A28A-1EE2-C5D2-D67AD355EFB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BA014A6-BF01-83F7-DF62-83501266AC4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5DBC92-D41B-F26A-9C6B-99DD4E112E72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36B4A06-2AAF-3CD9-D393-AF4F74873E55}"/>
              </a:ext>
            </a:extLst>
          </p:cNvPr>
          <p:cNvCxnSpPr/>
          <p:nvPr/>
        </p:nvCxnSpPr>
        <p:spPr>
          <a:xfrm>
            <a:off x="4373596" y="546273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B9A38C84-E23E-19D5-B7A7-6DE5372716DB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447943E1-279D-7D28-6C1B-19AA4E32A40C}"/>
              </a:ext>
            </a:extLst>
          </p:cNvPr>
          <p:cNvSpPr txBox="1"/>
          <p:nvPr/>
        </p:nvSpPr>
        <p:spPr>
          <a:xfrm>
            <a:off x="4093585" y="2418048"/>
            <a:ext cx="7120284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A Kubernetes cluster consists of a set of worker machines, called nodes, that run containerized applications.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Every cluster has at least one 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Worker Node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The worker node(s) host the </a:t>
            </a:r>
            <a:r>
              <a:rPr lang="en-US" sz="1800" b="1" i="0" u="none" strike="noStrike" kern="1200" cap="none" spc="0" baseline="0" dirty="0">
                <a:solidFill>
                  <a:srgbClr val="E97132"/>
                </a:solidFill>
                <a:uFillTx/>
                <a:latin typeface="+mj-lt"/>
              </a:rPr>
              <a:t>Pods</a:t>
            </a: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 that are the components of the application </a:t>
            </a:r>
            <a:r>
              <a:rPr lang="en-US" sz="1800" b="1" i="0" u="none" strike="noStrike" kern="1200" cap="none" spc="0" baseline="0" dirty="0">
                <a:solidFill>
                  <a:srgbClr val="E97132"/>
                </a:solidFill>
                <a:uFillTx/>
                <a:latin typeface="+mj-lt"/>
              </a:rPr>
              <a:t>workload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E97132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The </a:t>
            </a:r>
            <a:r>
              <a:rPr lang="en-US" sz="1800" b="1" i="0" u="none" strike="noStrike" kern="1200" cap="none" spc="0" baseline="0" dirty="0">
                <a:solidFill>
                  <a:srgbClr val="E97132"/>
                </a:solidFill>
                <a:uFillTx/>
                <a:latin typeface="+mj-lt"/>
              </a:rPr>
              <a:t>Master Node </a:t>
            </a: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manages the worker nodes and the Pods in the cluster. </a:t>
            </a:r>
            <a:endParaRPr lang="-" sz="1800" b="0" i="0" u="none" strike="noStrike" kern="1200" cap="none" spc="0" baseline="0" dirty="0">
              <a:solidFill>
                <a:srgbClr val="222222"/>
              </a:solidFill>
              <a:uFillTx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E1049-744B-937E-90FE-A6263C9EC948}"/>
              </a:ext>
            </a:extLst>
          </p:cNvPr>
          <p:cNvSpPr txBox="1"/>
          <p:nvPr/>
        </p:nvSpPr>
        <p:spPr>
          <a:xfrm>
            <a:off x="4007449" y="19169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Cluster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412-0E7C-B360-1F76-63FE4C6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87E8F0-C3D3-F211-09DD-B5F25894D7C7}"/>
              </a:ext>
            </a:extLst>
          </p:cNvPr>
          <p:cNvCxnSpPr/>
          <p:nvPr/>
        </p:nvCxnSpPr>
        <p:spPr>
          <a:xfrm>
            <a:off x="4082263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2E4458A-134D-04A4-B4DD-141D3F980E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D0667-EDC3-CCD7-D9D6-6035BCF2F1C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389426-5D47-2CA0-1D89-CD9B0728456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4E598B-2426-80E4-3878-A56A83A12247}"/>
              </a:ext>
            </a:extLst>
          </p:cNvPr>
          <p:cNvCxnSpPr/>
          <p:nvPr/>
        </p:nvCxnSpPr>
        <p:spPr>
          <a:xfrm>
            <a:off x="4409844" y="651496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CC38640-86E2-DC91-60D8-C28AACBFBA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AEC685F-0EF6-F45A-9778-EDF6AF48EB7E}"/>
              </a:ext>
            </a:extLst>
          </p:cNvPr>
          <p:cNvSpPr txBox="1"/>
          <p:nvPr/>
        </p:nvSpPr>
        <p:spPr>
          <a:xfrm>
            <a:off x="4007449" y="19169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02958-C8DE-A6BC-973A-E71BD4A68534}"/>
              </a:ext>
            </a:extLst>
          </p:cNvPr>
          <p:cNvSpPr txBox="1"/>
          <p:nvPr/>
        </p:nvSpPr>
        <p:spPr>
          <a:xfrm>
            <a:off x="4273456" y="4288678"/>
            <a:ext cx="66010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</a:t>
            </a: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omponents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Master Node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Controls the cluster (API server, scheduler, etc.).</a:t>
            </a: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Worker Nodes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Run the actual applications (containers).</a:t>
            </a:r>
            <a:endParaRPr kumimoji="0" lang="en-US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LID4096" altLang="LID4096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Availability</a:t>
            </a:r>
            <a:r>
              <a:rPr kumimoji="0" lang="LID4096" altLang="LID4096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Clusters can have multiple masters for redundancy.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9449B0-E6EE-6AE0-0E53-F919772B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37" y="2392082"/>
            <a:ext cx="3792093" cy="21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42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412-0E7C-B360-1F76-63FE4C6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87E8F0-C3D3-F211-09DD-B5F25894D7C7}"/>
              </a:ext>
            </a:extLst>
          </p:cNvPr>
          <p:cNvCxnSpPr/>
          <p:nvPr/>
        </p:nvCxnSpPr>
        <p:spPr>
          <a:xfrm>
            <a:off x="4082263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2E4458A-134D-04A4-B4DD-141D3F980E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D0667-EDC3-CCD7-D9D6-6035BCF2F1C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389426-5D47-2CA0-1D89-CD9B0728456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4E598B-2426-80E4-3878-A56A83A12247}"/>
              </a:ext>
            </a:extLst>
          </p:cNvPr>
          <p:cNvCxnSpPr/>
          <p:nvPr/>
        </p:nvCxnSpPr>
        <p:spPr>
          <a:xfrm>
            <a:off x="4291625" y="673110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CC38640-86E2-DC91-60D8-C28AACBFBA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AEC685F-0EF6-F45A-9778-EDF6AF48EB7E}"/>
              </a:ext>
            </a:extLst>
          </p:cNvPr>
          <p:cNvSpPr txBox="1"/>
          <p:nvPr/>
        </p:nvSpPr>
        <p:spPr>
          <a:xfrm>
            <a:off x="4082263" y="191962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Cluster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780526-0105-4B3B-2F6A-5CEC796D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625" y="2433255"/>
            <a:ext cx="6840705" cy="38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76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7ECBE-E40F-7C92-6B94-0EDC11D7E2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E557BC0-F633-18A6-2182-82C780A87F18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FFC67DA-1C6E-1A26-1819-296B8ECEEBCB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01B634D-D180-4CE7-F1A4-B48094C5BBF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C2A8C42-F8B9-5DE2-159A-CE4FC197E1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692E8BA-95F8-574E-A768-2BF540269AC9}"/>
              </a:ext>
            </a:extLst>
          </p:cNvPr>
          <p:cNvCxnSpPr/>
          <p:nvPr/>
        </p:nvCxnSpPr>
        <p:spPr>
          <a:xfrm>
            <a:off x="4278724" y="542677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3123609E-C9EC-8905-60F2-EAE8CB492B4F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37788B3-CC82-AA8B-6F4B-EA6EEF2B1DB5}"/>
              </a:ext>
            </a:extLst>
          </p:cNvPr>
          <p:cNvSpPr txBox="1"/>
          <p:nvPr/>
        </p:nvSpPr>
        <p:spPr>
          <a:xfrm>
            <a:off x="4177064" y="2319735"/>
            <a:ext cx="6954030" cy="3139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Work Node: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Node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may be a 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virtual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or 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physical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machine, depending on the cluster.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Each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node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is managed by the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control plane (Master Node) 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and contains the services necessary to run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Pods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Cluster contain at least one node or more.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The node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includes the following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components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 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kubelet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a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container runtime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and the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 </a:t>
            </a:r>
            <a:r>
              <a:rPr lang="en-US" sz="1800" b="1" i="0" u="none" strike="noStrike" kern="0" cap="none" spc="0" baseline="0" dirty="0" err="1">
                <a:solidFill>
                  <a:srgbClr val="E97132"/>
                </a:solidFill>
                <a:uFillTx/>
                <a:latin typeface="+mj-lt"/>
              </a:rPr>
              <a:t>kube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-proxy</a:t>
            </a:r>
            <a:endParaRPr lang="-" sz="1800" b="1" i="0" u="none" strike="noStrike" kern="0" cap="none" spc="0" baseline="0" dirty="0">
              <a:solidFill>
                <a:srgbClr val="E97132"/>
              </a:solidFill>
              <a:uFillTx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B9E55-7E55-4BB8-C4E9-B298EA9773E7}"/>
              </a:ext>
            </a:extLst>
          </p:cNvPr>
          <p:cNvSpPr txBox="1"/>
          <p:nvPr/>
        </p:nvSpPr>
        <p:spPr>
          <a:xfrm>
            <a:off x="4082263" y="191962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Cluster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8F93-C098-5C36-EF4D-E9CE027FCB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346CD18C-267F-7047-DE82-2E09DA734BD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C95A130-314E-8C38-ED0A-E6794C95F9D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48C99E-D4DD-D987-C99F-01B0FA07F59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F6657E-8B5D-5E6D-AADD-67857A49C22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23202A5-AB86-DE7E-7822-86FF850B9C2D}"/>
              </a:ext>
            </a:extLst>
          </p:cNvPr>
          <p:cNvCxnSpPr/>
          <p:nvPr/>
        </p:nvCxnSpPr>
        <p:spPr>
          <a:xfrm>
            <a:off x="4291539" y="607748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F207748-E5CF-5033-2169-E9301F7C448D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728D4E3-B760-6368-D917-AD163448085C}"/>
              </a:ext>
            </a:extLst>
          </p:cNvPr>
          <p:cNvSpPr txBox="1"/>
          <p:nvPr/>
        </p:nvSpPr>
        <p:spPr>
          <a:xfrm>
            <a:off x="4093585" y="2384824"/>
            <a:ext cx="6820966" cy="3416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Master Node : </a:t>
            </a:r>
          </a:p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+mj-lt"/>
              </a:rPr>
              <a:t>API Server 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– Entry point to K8S cluster(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UI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API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CLI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+mj-lt"/>
              </a:rPr>
              <a:t>Controller Manager 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– keeps track of what happening in the cluster , types (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Node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Job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Endpoint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ServiceAccount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)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+mj-lt"/>
              </a:rPr>
              <a:t>Scheduler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-  watches for newly created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Pods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 with no assigned node and selects a node for them to run on.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chemeClr val="accent1"/>
                </a:solidFill>
                <a:uFillTx/>
                <a:latin typeface="+mj-lt"/>
              </a:rPr>
              <a:t>Etcd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– Consistent and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highly-available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key value store used as Kubernetes' backing store for all cluster data.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B3A5032F-5D36-C5BA-C31F-EB0CA37A1298}"/>
              </a:ext>
            </a:extLst>
          </p:cNvPr>
          <p:cNvSpPr txBox="1"/>
          <p:nvPr/>
        </p:nvSpPr>
        <p:spPr>
          <a:xfrm>
            <a:off x="4082263" y="1919621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Cluster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088-93AB-1065-CE2B-3F76EE9EF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E304A9B-67B4-29F6-F177-33A112AECF6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0E36E1-6B68-3BE8-E3C0-F859F6A2135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F43AFE-35AB-697C-FCD0-589D2411F6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B2F4CB-92D3-19E2-E44A-BBBB72668931}"/>
              </a:ext>
            </a:extLst>
          </p:cNvPr>
          <p:cNvCxnSpPr/>
          <p:nvPr/>
        </p:nvCxnSpPr>
        <p:spPr>
          <a:xfrm>
            <a:off x="4007449" y="667243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82578C0-06F1-7FAD-E761-12FE51579A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14837DC-CB91-1778-1821-FDED2290243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487FEF28-18C5-6CE5-3260-7FF5BF8F89A9}"/>
              </a:ext>
            </a:extLst>
          </p:cNvPr>
          <p:cNvCxnSpPr>
            <a:cxnSpLocks/>
          </p:cNvCxnSpPr>
          <p:nvPr/>
        </p:nvCxnSpPr>
        <p:spPr>
          <a:xfrm>
            <a:off x="4126004" y="2237238"/>
            <a:ext cx="3181985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D47DD-AA8E-4D28-4BD8-A4D7EFF6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04" y="2343421"/>
            <a:ext cx="6021173" cy="414826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088-93AB-1065-CE2B-3F76EE9EF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FD68E70-4343-B8C1-D318-2B4C19B7AD1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E304A9B-67B4-29F6-F177-33A112AECF6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0E36E1-6B68-3BE8-E3C0-F859F6A2135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F43AFE-35AB-697C-FCD0-589D2411F6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B2F4CB-92D3-19E2-E44A-BBBB72668931}"/>
              </a:ext>
            </a:extLst>
          </p:cNvPr>
          <p:cNvCxnSpPr/>
          <p:nvPr/>
        </p:nvCxnSpPr>
        <p:spPr>
          <a:xfrm>
            <a:off x="4183686" y="579354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82578C0-06F1-7FAD-E761-12FE51579A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14837DC-CB91-1778-1821-FDED2290243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Control Plan Components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910CE2-A71A-99D7-4ACE-2832DC215EC7}"/>
              </a:ext>
            </a:extLst>
          </p:cNvPr>
          <p:cNvSpPr txBox="1"/>
          <p:nvPr/>
        </p:nvSpPr>
        <p:spPr>
          <a:xfrm>
            <a:off x="4007450" y="2496528"/>
            <a:ext cx="7737708" cy="3139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b="1" i="0" dirty="0">
                <a:solidFill>
                  <a:srgbClr val="222222"/>
                </a:solidFill>
                <a:effectLst/>
                <a:latin typeface="+mj-lt"/>
              </a:rPr>
              <a:t>kube-apiserver</a:t>
            </a:r>
            <a:r>
              <a:rPr lang="it-IT" b="1" dirty="0">
                <a:solidFill>
                  <a:srgbClr val="0E2E70"/>
                </a:solidFill>
                <a:latin typeface="+mj-lt"/>
              </a:rPr>
              <a:t> 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The API server is a component of the Kubernetes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control plane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that exposes the Kubernetes API.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The API server is the front end for the Kubernetes control plane.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The main implementation of a Kubernetes API server is </a:t>
            </a:r>
            <a:r>
              <a:rPr lang="en-US" b="0" i="0" u="none" strike="noStrike" dirty="0">
                <a:solidFill>
                  <a:srgbClr val="326CE5"/>
                </a:solidFill>
                <a:effectLst/>
                <a:latin typeface="+mj-lt"/>
              </a:rPr>
              <a:t>kube-apiserver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dirty="0">
              <a:solidFill>
                <a:srgbClr val="326CE5"/>
              </a:solidFill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kube-apiserver is designed to scale horizontally—that is, it scales by deploying more instances.</a:t>
            </a:r>
            <a:endParaRPr lang="en-US" b="0" i="0" u="none" strike="noStrike" dirty="0">
              <a:solidFill>
                <a:srgbClr val="326CE5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2270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088-93AB-1065-CE2B-3F76EE9EF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FD68E70-4343-B8C1-D318-2B4C19B7AD1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E304A9B-67B4-29F6-F177-33A112AECF6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0E36E1-6B68-3BE8-E3C0-F859F6A2135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F43AFE-35AB-697C-FCD0-589D2411F6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B2F4CB-92D3-19E2-E44A-BBBB72668931}"/>
              </a:ext>
            </a:extLst>
          </p:cNvPr>
          <p:cNvCxnSpPr/>
          <p:nvPr/>
        </p:nvCxnSpPr>
        <p:spPr>
          <a:xfrm>
            <a:off x="4219197" y="501231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82578C0-06F1-7FAD-E761-12FE51579A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14837DC-CB91-1778-1821-FDED2290243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Control Plan Components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910CE2-A71A-99D7-4ACE-2832DC215EC7}"/>
              </a:ext>
            </a:extLst>
          </p:cNvPr>
          <p:cNvSpPr txBox="1"/>
          <p:nvPr/>
        </p:nvSpPr>
        <p:spPr>
          <a:xfrm>
            <a:off x="4007450" y="2496528"/>
            <a:ext cx="7737708" cy="203132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Etcd: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Consistent and highly-available key value store used as Kubernetes' backing store for all cluster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If your Kubernetes cluster uses etcd as its backing store, make sure you have a </a:t>
            </a:r>
            <a:r>
              <a:rPr lang="en-US" b="0" i="0" u="none" strike="noStrike" dirty="0">
                <a:solidFill>
                  <a:srgbClr val="326CE5"/>
                </a:solidFill>
                <a:effectLst/>
                <a:latin typeface="+mj-lt"/>
              </a:rPr>
              <a:t>back up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plan for the data</a:t>
            </a:r>
            <a:r>
              <a:rPr lang="en-US" dirty="0">
                <a:solidFill>
                  <a:srgbClr val="326CE5"/>
                </a:solidFill>
                <a:latin typeface="+mj-lt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0894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088-93AB-1065-CE2B-3F76EE9EF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FD68E70-4343-B8C1-D318-2B4C19B7AD1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E304A9B-67B4-29F6-F177-33A112AECF6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0E36E1-6B68-3BE8-E3C0-F859F6A2135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F43AFE-35AB-697C-FCD0-589D2411F6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B2F4CB-92D3-19E2-E44A-BBBB72668931}"/>
              </a:ext>
            </a:extLst>
          </p:cNvPr>
          <p:cNvCxnSpPr/>
          <p:nvPr/>
        </p:nvCxnSpPr>
        <p:spPr>
          <a:xfrm>
            <a:off x="4219197" y="501231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82578C0-06F1-7FAD-E761-12FE51579A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14837DC-CB91-1778-1821-FDED2290243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Control Plan Components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910CE2-A71A-99D7-4ACE-2832DC215EC7}"/>
              </a:ext>
            </a:extLst>
          </p:cNvPr>
          <p:cNvSpPr txBox="1"/>
          <p:nvPr/>
        </p:nvSpPr>
        <p:spPr>
          <a:xfrm>
            <a:off x="4219197" y="2467220"/>
            <a:ext cx="7737708" cy="2308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it-IT" b="1" i="0" dirty="0">
                <a:solidFill>
                  <a:srgbClr val="222222"/>
                </a:solidFill>
                <a:effectLst/>
                <a:latin typeface="+mj-lt"/>
              </a:rPr>
              <a:t>kube-scheduler</a:t>
            </a:r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Control plane component that watches for newly created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Pods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with no assigned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node and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 selects a node for them to run on.</a:t>
            </a: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Factors considered for scheduling decisions include individual and collective resource requirements, hardware/software/policy constraints, affinity and anti-affinity specifications, data locality, inter-workload interference, and deadlines</a:t>
            </a:r>
          </a:p>
        </p:txBody>
      </p:sp>
    </p:spTree>
    <p:extLst>
      <p:ext uri="{BB962C8B-B14F-4D97-AF65-F5344CB8AC3E}">
        <p14:creationId xmlns:p14="http://schemas.microsoft.com/office/powerpoint/2010/main" val="421958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251289" y="6660103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27EE9-475E-49D7-876B-7436B39021CB}"/>
              </a:ext>
            </a:extLst>
          </p:cNvPr>
          <p:cNvSpPr txBox="1"/>
          <p:nvPr/>
        </p:nvSpPr>
        <p:spPr>
          <a:xfrm>
            <a:off x="4089450" y="240798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PaaS (Platform as a Service)</a:t>
            </a:r>
            <a:endParaRPr lang="en-US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6FF8E-CA2A-C70A-91A1-727D0D72B760}"/>
              </a:ext>
            </a:extLst>
          </p:cNvPr>
          <p:cNvSpPr txBox="1"/>
          <p:nvPr/>
        </p:nvSpPr>
        <p:spPr>
          <a:xfrm>
            <a:off x="3882310" y="2788791"/>
            <a:ext cx="74724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platform that allows developers to build, test, and deploy applications without managing the underlying infrastructure (Includes development tools, middleware, and database management).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PaaS is designed to support the entire application lifecycle, from development to deployment.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PaaS solutions can automatically scale resources based on application demand.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</a:p>
          <a:p>
            <a:r>
              <a:rPr lang="en-US" dirty="0"/>
              <a:t>       </a:t>
            </a:r>
            <a:r>
              <a:rPr lang="en-US" sz="1600" b="1" dirty="0"/>
              <a:t>Microsoft Azure </a:t>
            </a:r>
            <a:r>
              <a:rPr lang="en-US" sz="1600" dirty="0"/>
              <a:t>offers a range of services for building, deploying, and       </a:t>
            </a:r>
          </a:p>
          <a:p>
            <a:r>
              <a:rPr lang="en-US" sz="1600" dirty="0"/>
              <a:t>       managing applications, allowing developers to focus on coding rather    </a:t>
            </a:r>
          </a:p>
          <a:p>
            <a:r>
              <a:rPr lang="en-US" sz="1600" dirty="0"/>
              <a:t>       than infrastructure management.</a:t>
            </a:r>
          </a:p>
        </p:txBody>
      </p:sp>
    </p:spTree>
    <p:extLst>
      <p:ext uri="{BB962C8B-B14F-4D97-AF65-F5344CB8AC3E}">
        <p14:creationId xmlns:p14="http://schemas.microsoft.com/office/powerpoint/2010/main" val="1192109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088-93AB-1065-CE2B-3F76EE9EF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FD68E70-4343-B8C1-D318-2B4C19B7AD1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E304A9B-67B4-29F6-F177-33A112AECF6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0E36E1-6B68-3BE8-E3C0-F859F6A2135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F43AFE-35AB-697C-FCD0-589D2411F6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B2F4CB-92D3-19E2-E44A-BBBB72668931}"/>
              </a:ext>
            </a:extLst>
          </p:cNvPr>
          <p:cNvCxnSpPr/>
          <p:nvPr/>
        </p:nvCxnSpPr>
        <p:spPr>
          <a:xfrm>
            <a:off x="4219197" y="63883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82578C0-06F1-7FAD-E761-12FE51579A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14837DC-CB91-1778-1821-FDED2290243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Control Plan Components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910CE2-A71A-99D7-4ACE-2832DC215EC7}"/>
              </a:ext>
            </a:extLst>
          </p:cNvPr>
          <p:cNvSpPr txBox="1"/>
          <p:nvPr/>
        </p:nvSpPr>
        <p:spPr>
          <a:xfrm>
            <a:off x="4219197" y="2467220"/>
            <a:ext cx="7737708" cy="36933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it-IT" b="1" i="0" dirty="0">
                <a:solidFill>
                  <a:srgbClr val="222222"/>
                </a:solidFill>
                <a:effectLst/>
                <a:latin typeface="+mj-lt"/>
              </a:rPr>
              <a:t>Controller-manager</a:t>
            </a:r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:</a:t>
            </a: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Control plane component that runs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controller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processes.</a:t>
            </a:r>
          </a:p>
          <a:p>
            <a:pPr algn="l"/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Logically, each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j-lt"/>
              </a:rPr>
              <a:t>controller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 is a separate process, but to reduce complexity, they are all compiled into a single binary and run in a single process.</a:t>
            </a:r>
          </a:p>
          <a:p>
            <a:pPr algn="l"/>
            <a:endParaRPr lang="en-US" dirty="0">
              <a:solidFill>
                <a:srgbClr val="222222"/>
              </a:solidFill>
              <a:latin typeface="+mj-lt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Types of Controllers :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Node controller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Job controller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EndpointSlice controller</a:t>
            </a:r>
          </a:p>
          <a:p>
            <a:pPr marL="2571750" lvl="5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ServiceAccount controller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191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A088-93AB-1065-CE2B-3F76EE9EFB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FD68E70-4343-B8C1-D318-2B4C19B7AD16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E304A9B-67B4-29F6-F177-33A112AECF6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10E36E1-6B68-3BE8-E3C0-F859F6A2135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1F43AFE-35AB-697C-FCD0-589D2411F6B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AB2F4CB-92D3-19E2-E44A-BBBB72668931}"/>
              </a:ext>
            </a:extLst>
          </p:cNvPr>
          <p:cNvCxnSpPr/>
          <p:nvPr/>
        </p:nvCxnSpPr>
        <p:spPr>
          <a:xfrm>
            <a:off x="4192563" y="502119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82578C0-06F1-7FAD-E761-12FE51579AF7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14837DC-CB91-1778-1821-FDED2290243C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A910CE2-A71A-99D7-4ACE-2832DC215EC7}"/>
              </a:ext>
            </a:extLst>
          </p:cNvPr>
          <p:cNvSpPr txBox="1"/>
          <p:nvPr/>
        </p:nvSpPr>
        <p:spPr>
          <a:xfrm>
            <a:off x="4192563" y="2471659"/>
            <a:ext cx="6799039" cy="23083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uFillTx/>
                <a:latin typeface="+mj-lt"/>
              </a:rPr>
              <a:t>Kubelet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is An agent that runs on each node in the cluster.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kubelet makes sure that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containers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 are running in a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Pod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The kubelet doesn't manage containers which were not created by Kubernetes.</a:t>
            </a:r>
          </a:p>
        </p:txBody>
      </p:sp>
    </p:spTree>
    <p:extLst>
      <p:ext uri="{BB962C8B-B14F-4D97-AF65-F5344CB8AC3E}">
        <p14:creationId xmlns:p14="http://schemas.microsoft.com/office/powerpoint/2010/main" val="14644505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3B35D-F828-0D44-35FE-5B2B0CEB6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AD3F6F47-E8AB-A23C-60EE-7C79DC33C94B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B157940-3D01-689E-AA35-CFFB8F95E08F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B5CC79-1B9F-14E5-78F8-F01FD3C02C9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F33B367-C765-CFEA-D670-DA349CB784C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C570E70-D6C6-E0D6-91C1-98C5DF19BB02}"/>
              </a:ext>
            </a:extLst>
          </p:cNvPr>
          <p:cNvCxnSpPr/>
          <p:nvPr/>
        </p:nvCxnSpPr>
        <p:spPr>
          <a:xfrm>
            <a:off x="4333963" y="4915247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D7FD1F0A-02E4-0F13-442F-1633289CD2D0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C4CEFA4-7005-9A4B-1937-EF59C7CA227B}"/>
              </a:ext>
            </a:extLst>
          </p:cNvPr>
          <p:cNvSpPr txBox="1"/>
          <p:nvPr/>
        </p:nvSpPr>
        <p:spPr>
          <a:xfrm>
            <a:off x="4093585" y="2380878"/>
            <a:ext cx="7145030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 err="1">
                <a:uFillTx/>
                <a:latin typeface="+mj-lt"/>
              </a:rPr>
              <a:t>kube</a:t>
            </a:r>
            <a:r>
              <a:rPr lang="en-US" sz="1800" b="1" i="0" u="none" strike="noStrike" kern="0" cap="none" spc="0" baseline="0" dirty="0">
                <a:uFillTx/>
                <a:latin typeface="+mj-lt"/>
              </a:rPr>
              <a:t>-proxy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 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E97132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+mj-lt"/>
              </a:rPr>
              <a:t>kube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-proxy is a network proxy that runs on each node in your cluster, implementing part of the Kubernetes 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Service concept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+mj-lt"/>
              </a:rPr>
              <a:t>kube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-proxy maintains network rules on nodes which  allow network communication to your Pods from network sessions inside or outside of your cluster.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E28BD697-04A5-20E2-6FD5-C765A98B698F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0842-A39A-650D-7168-E1552E3F8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BD29586-2DCE-69C8-6945-6845030B4FFD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0FDA755-5737-2E08-A36A-88C52035303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3FF19C-D957-9FD4-2AAF-A60BEFB87B93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9B94927-066A-FB32-A313-C78F900E4131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3EF7698F-0637-6FF0-2440-49A5C21A251A}"/>
              </a:ext>
            </a:extLst>
          </p:cNvPr>
          <p:cNvCxnSpPr/>
          <p:nvPr/>
        </p:nvCxnSpPr>
        <p:spPr>
          <a:xfrm>
            <a:off x="4093585" y="570813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C0082E4-1159-1C00-CA5D-CC88745F4101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EBFEF65-7483-D9C6-DE3F-E076F57E3A78}"/>
              </a:ext>
            </a:extLst>
          </p:cNvPr>
          <p:cNvSpPr txBox="1"/>
          <p:nvPr/>
        </p:nvSpPr>
        <p:spPr>
          <a:xfrm>
            <a:off x="4093585" y="2380878"/>
            <a:ext cx="6799035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uFillTx/>
                <a:latin typeface="+mj-lt"/>
              </a:rPr>
              <a:t>Container runtime 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0" cap="none" spc="0" baseline="0" dirty="0">
              <a:solidFill>
                <a:srgbClr val="E97132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A fundamental component that empowers Kubernetes to run containers effectively.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222222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It is responsible for managing the execution and lifecycle of containers within the Kubernetes environment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Kubernetes supports container runtimes such as </a:t>
            </a:r>
            <a:r>
              <a:rPr lang="en-US" sz="1800" b="0" i="0" u="none" strike="noStrike" kern="1200" cap="none" spc="0" baseline="0" dirty="0" err="1">
                <a:solidFill>
                  <a:srgbClr val="222222"/>
                </a:solidFill>
                <a:uFillTx/>
                <a:latin typeface="+mj-lt"/>
              </a:rPr>
              <a:t>containerd</a:t>
            </a: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, </a:t>
            </a:r>
            <a:r>
              <a:rPr lang="en-US" sz="1800" b="1" i="0" u="none" strike="noStrike" kern="1200" cap="none" spc="0" baseline="0" dirty="0">
                <a:solidFill>
                  <a:srgbClr val="E97132"/>
                </a:solidFill>
                <a:uFillTx/>
                <a:latin typeface="+mj-lt"/>
              </a:rPr>
              <a:t>CRI-O</a:t>
            </a: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, and any other implementation of the Kubernetes </a:t>
            </a:r>
            <a:r>
              <a:rPr lang="en-US" sz="1800" b="1" i="0" u="none" strike="noStrike" kern="1200" cap="none" spc="0" baseline="0" dirty="0">
                <a:solidFill>
                  <a:srgbClr val="E97132"/>
                </a:solidFill>
                <a:uFillTx/>
                <a:latin typeface="+mj-lt"/>
              </a:rPr>
              <a:t>CRI</a:t>
            </a:r>
            <a:r>
              <a:rPr lang="en-US" sz="1800" b="0" i="0" u="none" strike="noStrike" kern="1200" cap="none" spc="0" baseline="0" dirty="0">
                <a:solidFill>
                  <a:srgbClr val="222222"/>
                </a:solidFill>
                <a:uFillTx/>
                <a:latin typeface="+mj-lt"/>
              </a:rPr>
              <a:t> (Container Runtime Interface)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5EB3ECE-28CE-6E9D-F1BC-85D3BD1C2A46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222B9-978F-DE0E-DF5E-A2DDCFC15C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145EABE-1583-B84D-CDB2-605B574C5B50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7E29CC3E-DB46-A73D-590F-7DD431C8DB2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1F9D253-826B-2A61-0ED3-B0509538D31A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789371C-8026-C967-C404-1A09CD66A16B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ADF2A79-6A64-EE2E-CD8B-7C2163DD78B5}"/>
              </a:ext>
            </a:extLst>
          </p:cNvPr>
          <p:cNvCxnSpPr/>
          <p:nvPr/>
        </p:nvCxnSpPr>
        <p:spPr>
          <a:xfrm>
            <a:off x="4275104" y="49903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55B218E-26C5-E001-CF84-B75E5FF2F8E3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79151D59-28B0-6D7E-CEF4-2B5325555B32}"/>
              </a:ext>
            </a:extLst>
          </p:cNvPr>
          <p:cNvSpPr txBox="1"/>
          <p:nvPr/>
        </p:nvSpPr>
        <p:spPr>
          <a:xfrm>
            <a:off x="4157078" y="2457314"/>
            <a:ext cx="5043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uFillTx/>
                <a:latin typeface="+mj-lt"/>
              </a:rPr>
              <a:t>Nodes Management 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86FAB2B-E48A-4E5D-2FDF-E2538CA6F3DE}"/>
              </a:ext>
            </a:extLst>
          </p:cNvPr>
          <p:cNvSpPr txBox="1"/>
          <p:nvPr/>
        </p:nvSpPr>
        <p:spPr>
          <a:xfrm>
            <a:off x="4275104" y="3085196"/>
            <a:ext cx="7733976" cy="1477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There are two main ways to have Nodes added to the </a:t>
            </a: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API server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The kubelet on a node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self-registers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to the control plane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You (or another human user) manually add a Node object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19015D5-D8BE-9FC3-B0E0-10991787B890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D77E-4143-2FA9-A201-4B84B2F96F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DC4B4DFF-8E2D-6A27-2CC2-94ABEE1701A8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3AAACFD-A43C-311C-51E7-2A2158652828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CC8FB3-700A-1C07-AF87-A264410CB1F4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F940EF-617B-709B-84F8-49E631EF6A88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E7E79CE-582E-3555-5730-7A727570D364}"/>
              </a:ext>
            </a:extLst>
          </p:cNvPr>
          <p:cNvCxnSpPr/>
          <p:nvPr/>
        </p:nvCxnSpPr>
        <p:spPr>
          <a:xfrm>
            <a:off x="4432688" y="553717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C2B04AD1-AB07-BFD7-1A79-1F1D9B46F452}"/>
              </a:ext>
            </a:extLst>
          </p:cNvPr>
          <p:cNvSpPr/>
          <p:nvPr/>
        </p:nvSpPr>
        <p:spPr>
          <a:xfrm>
            <a:off x="1319259" y="3429000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01C11A08-E44C-5A75-9253-A9FCF135E50B}"/>
              </a:ext>
            </a:extLst>
          </p:cNvPr>
          <p:cNvSpPr txBox="1"/>
          <p:nvPr/>
        </p:nvSpPr>
        <p:spPr>
          <a:xfrm>
            <a:off x="4206954" y="2410109"/>
            <a:ext cx="5043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uFillTx/>
                <a:latin typeface="Nunito" pitchFamily="2"/>
              </a:rPr>
              <a:t>Create Nodes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AB1834B8-5A2A-0634-062B-E6FA655C1659}"/>
              </a:ext>
            </a:extLst>
          </p:cNvPr>
          <p:cNvSpPr txBox="1"/>
          <p:nvPr/>
        </p:nvSpPr>
        <p:spPr>
          <a:xfrm>
            <a:off x="4206954" y="2800322"/>
            <a:ext cx="7519028" cy="258532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Kubernetes creates a Node object 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Kubernetes checks that a kubelet has registered to the </a:t>
            </a:r>
            <a:r>
              <a:rPr lang="-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API server </a:t>
            </a: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that matches the </a:t>
            </a:r>
            <a:r>
              <a:rPr lang="-" sz="1800" b="1" i="0" u="none" strike="noStrike" kern="0" cap="none" spc="0" baseline="0" dirty="0">
                <a:solidFill>
                  <a:srgbClr val="E97132"/>
                </a:solidFill>
                <a:uFillTx/>
                <a:latin typeface="+mj-lt"/>
              </a:rPr>
              <a:t>metadata.name </a:t>
            </a: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field of the Node. 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742950" marR="0" lvl="1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If</a:t>
            </a: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the node is healthy (the necessary services are running):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	then it is eligible to run a Pod.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742950" marR="0" lvl="1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Otherwise</a:t>
            </a: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:  </a:t>
            </a:r>
          </a:p>
          <a:p>
            <a:pPr marL="914400" marR="0" lvl="2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that node is ignored for any cluster activity until it becomes  healthy. 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C4E8BF0-D470-5FE0-AFB4-4D13620EEDF9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AFD2-0499-DC24-53F9-D4D73BB84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81441904-D3A9-CCBE-ADE3-08820652E443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7F9C252-B1D1-6522-58C7-5BA7B49225A0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47CEE37-BB52-A79F-8025-0AFD702400FD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EB6B2D5-48BC-2459-193A-294967C090F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A803500-A802-4221-74CB-A261D3B778F3}"/>
              </a:ext>
            </a:extLst>
          </p:cNvPr>
          <p:cNvCxnSpPr/>
          <p:nvPr/>
        </p:nvCxnSpPr>
        <p:spPr>
          <a:xfrm>
            <a:off x="4358231" y="6729252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5C5DC872-112C-3475-1951-7477CB0098DD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688D8A-F5F1-1778-7D6D-50D90AC26843}"/>
              </a:ext>
            </a:extLst>
          </p:cNvPr>
          <p:cNvSpPr txBox="1"/>
          <p:nvPr/>
        </p:nvSpPr>
        <p:spPr>
          <a:xfrm>
            <a:off x="4093585" y="2902962"/>
            <a:ext cx="6865735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Docker Desktop provides a local Kubernetes cluster that includes a single-node Kubernetes cluster by default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2AEEEDD-0FEB-01BD-2438-A2436B95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65" y="3807402"/>
            <a:ext cx="5556241" cy="7273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4C8440CB-39F1-3878-8A81-4ED6C8398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65" y="4976513"/>
            <a:ext cx="5556241" cy="8508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FD3D3B8-9536-A579-3424-B4BF1A0F76C2}"/>
              </a:ext>
            </a:extLst>
          </p:cNvPr>
          <p:cNvSpPr txBox="1"/>
          <p:nvPr/>
        </p:nvSpPr>
        <p:spPr>
          <a:xfrm>
            <a:off x="4206954" y="2410109"/>
            <a:ext cx="504344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i="0" u="none" strike="noStrike" kern="0" cap="none" spc="0" baseline="0" dirty="0">
                <a:uFillTx/>
                <a:latin typeface="Nunito" pitchFamily="2"/>
              </a:rPr>
              <a:t>Create Nodes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31D7E5B-1FD9-7B4C-B1B8-3F021414A8E1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Node Components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412-0E7C-B360-1F76-63FE4C6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87E8F0-C3D3-F211-09DD-B5F25894D7C7}"/>
              </a:ext>
            </a:extLst>
          </p:cNvPr>
          <p:cNvCxnSpPr/>
          <p:nvPr/>
        </p:nvCxnSpPr>
        <p:spPr>
          <a:xfrm>
            <a:off x="4068402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2E4458A-134D-04A4-B4DD-141D3F980E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D0667-EDC3-CCD7-D9D6-6035BCF2F1C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389426-5D47-2CA0-1D89-CD9B0728456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4E598B-2426-80E4-3878-A56A83A12247}"/>
              </a:ext>
            </a:extLst>
          </p:cNvPr>
          <p:cNvCxnSpPr/>
          <p:nvPr/>
        </p:nvCxnSpPr>
        <p:spPr>
          <a:xfrm>
            <a:off x="4208498" y="584163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CC38640-86E2-DC91-60D8-C28AACBFBA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AEC685F-0EF6-F45A-9778-EDF6AF48EB7E}"/>
              </a:ext>
            </a:extLst>
          </p:cNvPr>
          <p:cNvSpPr txBox="1"/>
          <p:nvPr/>
        </p:nvSpPr>
        <p:spPr>
          <a:xfrm>
            <a:off x="4007449" y="19169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6D9B4-8414-6C3F-EB34-A2C0AC5A3483}"/>
              </a:ext>
            </a:extLst>
          </p:cNvPr>
          <p:cNvSpPr txBox="1"/>
          <p:nvPr/>
        </p:nvSpPr>
        <p:spPr>
          <a:xfrm>
            <a:off x="4151443" y="2506695"/>
            <a:ext cx="674117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Service Types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ClusterIP</a:t>
            </a:r>
            <a:r>
              <a:rPr lang="en-US" dirty="0"/>
              <a:t>: Default, exposes service within the cluster.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NodePort</a:t>
            </a:r>
            <a:r>
              <a:rPr lang="en-US" dirty="0"/>
              <a:t>: Exposes service externally on each node’s 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LoadBalancer</a:t>
            </a:r>
            <a:r>
              <a:rPr lang="en-US" dirty="0"/>
              <a:t>: Uses external cloud load balancers.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Service Discovery</a:t>
            </a:r>
            <a:r>
              <a:rPr lang="en-US" dirty="0"/>
              <a:t>: Ensures communication between pods.</a:t>
            </a:r>
          </a:p>
        </p:txBody>
      </p:sp>
    </p:spTree>
    <p:extLst>
      <p:ext uri="{BB962C8B-B14F-4D97-AF65-F5344CB8AC3E}">
        <p14:creationId xmlns:p14="http://schemas.microsoft.com/office/powerpoint/2010/main" val="1347982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412-0E7C-B360-1F76-63FE4C6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87E8F0-C3D3-F211-09DD-B5F25894D7C7}"/>
              </a:ext>
            </a:extLst>
          </p:cNvPr>
          <p:cNvCxnSpPr/>
          <p:nvPr/>
        </p:nvCxnSpPr>
        <p:spPr>
          <a:xfrm>
            <a:off x="4068402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2E4458A-134D-04A4-B4DD-141D3F980E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D0667-EDC3-CCD7-D9D6-6035BCF2F1C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389426-5D47-2CA0-1D89-CD9B0728456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4E598B-2426-80E4-3878-A56A83A12247}"/>
              </a:ext>
            </a:extLst>
          </p:cNvPr>
          <p:cNvCxnSpPr/>
          <p:nvPr/>
        </p:nvCxnSpPr>
        <p:spPr>
          <a:xfrm>
            <a:off x="4266686" y="4652918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CC38640-86E2-DC91-60D8-C28AACBFBA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AEC685F-0EF6-F45A-9778-EDF6AF48EB7E}"/>
              </a:ext>
            </a:extLst>
          </p:cNvPr>
          <p:cNvSpPr txBox="1"/>
          <p:nvPr/>
        </p:nvSpPr>
        <p:spPr>
          <a:xfrm>
            <a:off x="4007449" y="19169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Storage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6D9B4-8414-6C3F-EB34-A2C0AC5A3483}"/>
              </a:ext>
            </a:extLst>
          </p:cNvPr>
          <p:cNvSpPr txBox="1"/>
          <p:nvPr/>
        </p:nvSpPr>
        <p:spPr>
          <a:xfrm>
            <a:off x="4169199" y="2317053"/>
            <a:ext cx="6935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Storage Solutions</a:t>
            </a:r>
            <a:r>
              <a:rPr lang="en-US" dirty="0"/>
              <a:t>:</a:t>
            </a:r>
          </a:p>
          <a:p>
            <a:r>
              <a:rPr lang="en-US" b="1" dirty="0"/>
              <a:t>Volumes</a:t>
            </a:r>
            <a:r>
              <a:rPr lang="en-US" dirty="0"/>
              <a:t>: Temporary storage linked to a pod.</a:t>
            </a:r>
          </a:p>
          <a:p>
            <a:endParaRPr lang="en-US" dirty="0"/>
          </a:p>
          <a:p>
            <a:r>
              <a:rPr lang="en-US" b="1" dirty="0"/>
              <a:t>PersistentVolumes</a:t>
            </a:r>
            <a:r>
              <a:rPr lang="en-US" dirty="0"/>
              <a:t>: Linked to physical storage that exists beyond pod lifecycles.</a:t>
            </a:r>
          </a:p>
          <a:p>
            <a:endParaRPr lang="en-US" dirty="0"/>
          </a:p>
          <a:p>
            <a:r>
              <a:rPr lang="en-US" b="1" dirty="0"/>
              <a:t>Dynamic Provisioning</a:t>
            </a:r>
            <a:r>
              <a:rPr lang="en-US" dirty="0"/>
              <a:t>: Automatic creation of storage resources.</a:t>
            </a:r>
          </a:p>
        </p:txBody>
      </p:sp>
    </p:spTree>
    <p:extLst>
      <p:ext uri="{BB962C8B-B14F-4D97-AF65-F5344CB8AC3E}">
        <p14:creationId xmlns:p14="http://schemas.microsoft.com/office/powerpoint/2010/main" val="35067397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07412-0E7C-B360-1F76-63FE4C6507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87E8F0-C3D3-F211-09DD-B5F25894D7C7}"/>
              </a:ext>
            </a:extLst>
          </p:cNvPr>
          <p:cNvCxnSpPr/>
          <p:nvPr/>
        </p:nvCxnSpPr>
        <p:spPr>
          <a:xfrm>
            <a:off x="4068402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92E4458A-134D-04A4-B4DD-141D3F980E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9D0667-EDC3-CCD7-D9D6-6035BCF2F1CC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389426-5D47-2CA0-1D89-CD9B0728456C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C44E598B-2426-80E4-3878-A56A83A12247}"/>
              </a:ext>
            </a:extLst>
          </p:cNvPr>
          <p:cNvCxnSpPr/>
          <p:nvPr/>
        </p:nvCxnSpPr>
        <p:spPr>
          <a:xfrm>
            <a:off x="4233436" y="4445099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9CC38640-86E2-DC91-60D8-C28AACBFBA1E}"/>
              </a:ext>
            </a:extLst>
          </p:cNvPr>
          <p:cNvSpPr/>
          <p:nvPr/>
        </p:nvSpPr>
        <p:spPr>
          <a:xfrm>
            <a:off x="1299380" y="3724561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AEC685F-0EF6-F45A-9778-EDF6AF48EB7E}"/>
              </a:ext>
            </a:extLst>
          </p:cNvPr>
          <p:cNvSpPr txBox="1"/>
          <p:nvPr/>
        </p:nvSpPr>
        <p:spPr>
          <a:xfrm>
            <a:off x="4007449" y="191693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7B7E5-DA17-DBC7-DE44-A16088816EF2}"/>
              </a:ext>
            </a:extLst>
          </p:cNvPr>
          <p:cNvSpPr txBox="1"/>
          <p:nvPr/>
        </p:nvSpPr>
        <p:spPr>
          <a:xfrm>
            <a:off x="4068402" y="2435459"/>
            <a:ext cx="7087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ConfigMaps</a:t>
            </a:r>
            <a:r>
              <a:rPr lang="it-IT" dirty="0"/>
              <a:t>: Store configuration data separately from the containerized applications.</a:t>
            </a:r>
          </a:p>
          <a:p>
            <a:endParaRPr lang="it-IT" dirty="0"/>
          </a:p>
          <a:p>
            <a:r>
              <a:rPr lang="it-IT" b="1" dirty="0"/>
              <a:t>Secrets</a:t>
            </a:r>
            <a:r>
              <a:rPr lang="it-IT" dirty="0"/>
              <a:t>: Store sensitive information (e.g., passwords, tokens).</a:t>
            </a:r>
          </a:p>
          <a:p>
            <a:endParaRPr lang="it-IT" dirty="0"/>
          </a:p>
          <a:p>
            <a:r>
              <a:rPr lang="it-IT" b="1" dirty="0"/>
              <a:t>Environment Variables</a:t>
            </a:r>
            <a:r>
              <a:rPr lang="it-IT" dirty="0"/>
              <a:t>: Use with pods to pass configuration data.</a:t>
            </a:r>
          </a:p>
        </p:txBody>
      </p:sp>
    </p:spTree>
    <p:extLst>
      <p:ext uri="{BB962C8B-B14F-4D97-AF65-F5344CB8AC3E}">
        <p14:creationId xmlns:p14="http://schemas.microsoft.com/office/powerpoint/2010/main" val="201312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C340-28BB-1B12-DE17-10015892D1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 dirty="0"/>
              <a:t>Cloud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5A53EBD-F406-5F4C-0FE4-A26BC4FFFC90}"/>
              </a:ext>
            </a:extLst>
          </p:cNvPr>
          <p:cNvCxnSpPr/>
          <p:nvPr/>
        </p:nvCxnSpPr>
        <p:spPr>
          <a:xfrm>
            <a:off x="4073503" y="2249715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2A886F28-5504-883A-3115-E63AE3216236}"/>
              </a:ext>
            </a:extLst>
          </p:cNvPr>
          <p:cNvCxnSpPr/>
          <p:nvPr/>
        </p:nvCxnSpPr>
        <p:spPr>
          <a:xfrm>
            <a:off x="4251289" y="6660103"/>
            <a:ext cx="6585134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91BD82-76B6-8891-30F3-A5B815712B60}"/>
              </a:ext>
            </a:extLst>
          </p:cNvPr>
          <p:cNvSpPr/>
          <p:nvPr/>
        </p:nvSpPr>
        <p:spPr>
          <a:xfrm>
            <a:off x="1299380" y="3724561"/>
            <a:ext cx="2018501" cy="341632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Verdana" pitchFamily="34"/>
              </a:rPr>
              <a:t>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9D46C-9BC4-8735-0559-51FA616A166F}"/>
              </a:ext>
            </a:extLst>
          </p:cNvPr>
          <p:cNvSpPr txBox="1"/>
          <p:nvPr/>
        </p:nvSpPr>
        <p:spPr>
          <a:xfrm>
            <a:off x="4007449" y="1861118"/>
            <a:ext cx="6097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000" b="1" kern="0" dirty="0">
                <a:solidFill>
                  <a:srgbClr val="C55A11"/>
                </a:solidFill>
                <a:latin typeface="Nunito" pitchFamily="2"/>
              </a:rPr>
              <a:t>Cloud Architecture 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27EE9-475E-49D7-876B-7436B39021CB}"/>
              </a:ext>
            </a:extLst>
          </p:cNvPr>
          <p:cNvSpPr txBox="1"/>
          <p:nvPr/>
        </p:nvSpPr>
        <p:spPr>
          <a:xfrm>
            <a:off x="4089450" y="240798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IaaS (Infrastructure  as a Service)</a:t>
            </a:r>
            <a:endParaRPr lang="en-US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4ECC6-5500-440E-3311-3BF2411CDB78}"/>
              </a:ext>
            </a:extLst>
          </p:cNvPr>
          <p:cNvSpPr txBox="1"/>
          <p:nvPr/>
        </p:nvSpPr>
        <p:spPr>
          <a:xfrm>
            <a:off x="4073503" y="2758261"/>
            <a:ext cx="76065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IaaS provides virtualized computing resources over the internet, which the users can rent (virtual machines, storage, and 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IaaS gives the highest level of control over the computing environment (users manage the applications and data, the provider manages the physical hardware).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can configure their virtual machines and networking as needed, providing complete control over the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</a:t>
            </a:r>
            <a:r>
              <a:rPr lang="en-US" b="1" dirty="0"/>
              <a:t>pay</a:t>
            </a:r>
            <a:r>
              <a:rPr lang="en-US" dirty="0"/>
              <a:t> for the resources they consume, making it cost-effective for varying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</a:t>
            </a:r>
            <a:r>
              <a:rPr lang="en-US" b="1" dirty="0"/>
              <a:t>AWS (Amazon Web Services)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07181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FCD-4FA6-C7D6-547A-2CE57A958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A8C84B7-7D00-C068-29BD-5E9F11E0B923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DDDBFF0-9780-D7E0-1EA2-5EDB4B605DD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5AEACAE-A16C-B862-2309-73A5F9A9531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F54BC5E-C923-F7E7-C13F-B899BB7DFE9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EE67636-24B2-9AF4-3F9A-96D38AE4B29A}"/>
              </a:ext>
            </a:extLst>
          </p:cNvPr>
          <p:cNvCxnSpPr/>
          <p:nvPr/>
        </p:nvCxnSpPr>
        <p:spPr>
          <a:xfrm>
            <a:off x="4367448" y="49735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A8009AC-2898-1436-EB10-2482CA0EC0E8}"/>
              </a:ext>
            </a:extLst>
          </p:cNvPr>
          <p:cNvSpPr/>
          <p:nvPr/>
        </p:nvSpPr>
        <p:spPr>
          <a:xfrm>
            <a:off x="1319259" y="3429000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DED7DB5-948D-9997-48C0-3D83296CE98B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Workloads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8865D9DF-D8C6-CAA3-A54F-4615A81B5571}"/>
              </a:ext>
            </a:extLst>
          </p:cNvPr>
          <p:cNvSpPr txBox="1"/>
          <p:nvPr/>
        </p:nvSpPr>
        <p:spPr>
          <a:xfrm>
            <a:off x="4007449" y="2511070"/>
            <a:ext cx="7281235" cy="20313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A workload is an application running on Kubernetes cluster.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Workloads are the primary units of deployment in Kubernetes and represent the desired state of your application's components.</a:t>
            </a: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+mj-lt"/>
            </a:endParaRPr>
          </a:p>
          <a:p>
            <a:pPr marL="285750" marR="0" lvl="0" indent="-28575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In K8s there are some types of workloads (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Pods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,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+mj-lt"/>
              </a:rPr>
              <a:t>ReplicaSet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, </a:t>
            </a: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Deployment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,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+mj-lt"/>
              </a:rPr>
              <a:t>statfulSet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, </a:t>
            </a:r>
            <a:r>
              <a:rPr lang="en-US" sz="1800" b="1" i="0" u="none" strike="noStrike" kern="0" cap="none" spc="0" baseline="0" dirty="0" err="1">
                <a:solidFill>
                  <a:srgbClr val="000000"/>
                </a:solidFill>
                <a:uFillTx/>
                <a:latin typeface="+mj-lt"/>
              </a:rPr>
              <a:t>DaemonSet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+mj-lt"/>
              </a:rPr>
              <a:t> ..)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BFCD-4FA6-C7D6-547A-2CE57A958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A8C84B7-7D00-C068-29BD-5E9F11E0B923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DDDBFF0-9780-D7E0-1EA2-5EDB4B605DD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5AEACAE-A16C-B862-2309-73A5F9A9531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F54BC5E-C923-F7E7-C13F-B899BB7DFE9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EE67636-24B2-9AF4-3F9A-96D38AE4B29A}"/>
              </a:ext>
            </a:extLst>
          </p:cNvPr>
          <p:cNvCxnSpPr/>
          <p:nvPr/>
        </p:nvCxnSpPr>
        <p:spPr>
          <a:xfrm>
            <a:off x="4330154" y="600391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6A8009AC-2898-1436-EB10-2482CA0EC0E8}"/>
              </a:ext>
            </a:extLst>
          </p:cNvPr>
          <p:cNvSpPr/>
          <p:nvPr/>
        </p:nvSpPr>
        <p:spPr>
          <a:xfrm>
            <a:off x="1319259" y="3429000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DED7DB5-948D-9997-48C0-3D83296CE98B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K8s Workloads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1F8BE-AD37-6DC8-A82F-AF50E79D6F2C}"/>
              </a:ext>
            </a:extLst>
          </p:cNvPr>
          <p:cNvSpPr txBox="1"/>
          <p:nvPr/>
        </p:nvSpPr>
        <p:spPr>
          <a:xfrm>
            <a:off x="4217818" y="2427765"/>
            <a:ext cx="671341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Types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Pod</a:t>
            </a:r>
            <a:r>
              <a:rPr lang="it-IT" dirty="0"/>
              <a:t>: The smallest deployable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ReplicaSet</a:t>
            </a:r>
            <a:r>
              <a:rPr lang="it-IT" dirty="0"/>
              <a:t>: Ensures a specified number of pod replicas.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Deployment</a:t>
            </a:r>
            <a:r>
              <a:rPr lang="it-IT" dirty="0"/>
              <a:t>: Manages stateless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StatefulSet</a:t>
            </a:r>
            <a:r>
              <a:rPr lang="it-IT" dirty="0"/>
              <a:t>: For stateful applications (e.g., databases).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DaemonSet</a:t>
            </a:r>
            <a:r>
              <a:rPr lang="it-IT" dirty="0"/>
              <a:t>: Ensures a copy of a pod runs on all nodes.</a:t>
            </a:r>
          </a:p>
        </p:txBody>
      </p:sp>
    </p:spTree>
    <p:extLst>
      <p:ext uri="{BB962C8B-B14F-4D97-AF65-F5344CB8AC3E}">
        <p14:creationId xmlns:p14="http://schemas.microsoft.com/office/powerpoint/2010/main" val="2611473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5DAF-F797-A5DE-C9B2-B2B5E779C9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96F8642B-F46A-E979-2E8E-750F04A56E63}"/>
              </a:ext>
            </a:extLst>
          </p:cNvPr>
          <p:cNvCxnSpPr/>
          <p:nvPr/>
        </p:nvCxnSpPr>
        <p:spPr>
          <a:xfrm>
            <a:off x="4093585" y="223045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F3D1D307-D2D6-0AFF-B937-995D2B5CF732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AAF99D9-7AD2-A956-12DA-83BA09CBAD6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DA04B66-F8AB-0393-A4F9-E74E06FF7C7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8D08668-5EFD-DAFD-2DE4-92A818921C11}"/>
              </a:ext>
            </a:extLst>
          </p:cNvPr>
          <p:cNvCxnSpPr/>
          <p:nvPr/>
        </p:nvCxnSpPr>
        <p:spPr>
          <a:xfrm>
            <a:off x="4248905" y="605293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E9F7FA44-BA7A-D694-1429-060985020F4B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A454772-C048-EC33-0612-76224AFFAF10}"/>
              </a:ext>
            </a:extLst>
          </p:cNvPr>
          <p:cNvSpPr txBox="1"/>
          <p:nvPr/>
        </p:nvSpPr>
        <p:spPr>
          <a:xfrm>
            <a:off x="4007449" y="1895359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Pods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2C16D8E-A365-3B92-A2C5-DF2D493336B3}"/>
              </a:ext>
            </a:extLst>
          </p:cNvPr>
          <p:cNvSpPr txBox="1"/>
          <p:nvPr/>
        </p:nvSpPr>
        <p:spPr>
          <a:xfrm>
            <a:off x="4093585" y="2564809"/>
            <a:ext cx="6799039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E97132"/>
                </a:solidFill>
                <a:uFillTx/>
                <a:latin typeface="Nunito" pitchFamily="2"/>
              </a:rPr>
              <a:t>Pods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 are the smallest deployable units of computing that you can create and manage in Kubernetes.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E97132"/>
                </a:solidFill>
                <a:uFillTx/>
                <a:latin typeface="Nunito" pitchFamily="2"/>
              </a:rPr>
              <a:t>Pod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 is a group of 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one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or 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more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 </a:t>
            </a:r>
            <a:r>
              <a:rPr lang="en-US" sz="1800" b="1" i="0" u="none" strike="noStrike" kern="0" cap="none" spc="0" baseline="0">
                <a:solidFill>
                  <a:srgbClr val="E97132"/>
                </a:solidFill>
                <a:uFillTx/>
                <a:latin typeface="Nunito" pitchFamily="2"/>
              </a:rPr>
              <a:t>containers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, with 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shared storage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and 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network resources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, and a </a:t>
            </a: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specification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for how to run the containers.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E97132"/>
                </a:solidFill>
                <a:uFillTx/>
                <a:latin typeface="Nunito" pitchFamily="2"/>
              </a:rPr>
              <a:t>Pods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 in a Kubernetes cluster are used in two main ways: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Pods that run a single container.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Pods that run multiple containers.</a:t>
            </a:r>
            <a:endParaRPr lang="-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930A9270-367F-5D61-B477-4624E45D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8" y="3351138"/>
            <a:ext cx="3619496" cy="32765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849F-AB1B-3AA7-711A-7C31577B7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0FA25D8E-4870-3D6E-8313-C65F334046AD}"/>
              </a:ext>
            </a:extLst>
          </p:cNvPr>
          <p:cNvCxnSpPr/>
          <p:nvPr/>
        </p:nvCxnSpPr>
        <p:spPr>
          <a:xfrm>
            <a:off x="4086956" y="19927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414F5ACB-42D2-358F-2CC4-EF7BD8C6562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68668D-7E2B-F7C8-4E53-50D2884124DD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B43E10-5C2E-A5A7-8E99-27E444BD46F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D7005E1-B7C8-7910-F385-FD5809C5E455}"/>
              </a:ext>
            </a:extLst>
          </p:cNvPr>
          <p:cNvCxnSpPr/>
          <p:nvPr/>
        </p:nvCxnSpPr>
        <p:spPr>
          <a:xfrm>
            <a:off x="4007449" y="677008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12CDAD98-BC11-0F1B-E2A3-B39C94E96AA7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B26ED6E-ABD6-1445-B112-98762F1AC558}"/>
              </a:ext>
            </a:extLst>
          </p:cNvPr>
          <p:cNvSpPr txBox="1"/>
          <p:nvPr/>
        </p:nvSpPr>
        <p:spPr>
          <a:xfrm>
            <a:off x="4007449" y="1592610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Pods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9C62EFBF-B3E1-597A-00E2-83A1FE36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32" y="2489554"/>
            <a:ext cx="2626742" cy="32554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AB5E9989-9FDB-29AF-F4D7-7F0011A434CE}"/>
              </a:ext>
            </a:extLst>
          </p:cNvPr>
          <p:cNvSpPr txBox="1"/>
          <p:nvPr/>
        </p:nvSpPr>
        <p:spPr>
          <a:xfrm>
            <a:off x="7163528" y="2723604"/>
            <a:ext cx="4503858" cy="1754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One application per Pod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Pod is An abstraction over container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Each pod has it own IP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E97132"/>
                </a:solidFill>
                <a:uFillTx/>
                <a:latin typeface="Nunito" pitchFamily="2"/>
              </a:rPr>
              <a:t>  </a:t>
            </a: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 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8518-B857-14C7-3B35-3F4F92D10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5D88243E-EB7D-03B9-7CCB-236F473DBD71}"/>
              </a:ext>
            </a:extLst>
          </p:cNvPr>
          <p:cNvCxnSpPr/>
          <p:nvPr/>
        </p:nvCxnSpPr>
        <p:spPr>
          <a:xfrm>
            <a:off x="4086956" y="19927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1494449-13E9-1E91-E446-00E68F6BFBF5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28712E4-07AE-C80A-9AE2-51E9A3B0C95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2274DA-4E06-E9D7-7D19-CF8EA3F02F3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C1C46A7-CB0E-B171-2D5D-BC716AE040DF}"/>
              </a:ext>
            </a:extLst>
          </p:cNvPr>
          <p:cNvCxnSpPr/>
          <p:nvPr/>
        </p:nvCxnSpPr>
        <p:spPr>
          <a:xfrm>
            <a:off x="4259686" y="677734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2E03B12-97A2-2CE1-A7E2-FE00FC8B7606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CBDBDEF-1619-7040-521E-98D4EB1F9E18}"/>
              </a:ext>
            </a:extLst>
          </p:cNvPr>
          <p:cNvSpPr txBox="1"/>
          <p:nvPr/>
        </p:nvSpPr>
        <p:spPr>
          <a:xfrm>
            <a:off x="4007449" y="1592610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Pods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DAA622E-995E-CEFA-C7A6-EEA6365F0940}"/>
              </a:ext>
            </a:extLst>
          </p:cNvPr>
          <p:cNvSpPr txBox="1"/>
          <p:nvPr/>
        </p:nvSpPr>
        <p:spPr>
          <a:xfrm>
            <a:off x="4259686" y="2056924"/>
            <a:ext cx="7058116" cy="464742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Creating Single Container Pod: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ptos Display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Imperative 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Courier New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$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kubectl run &lt;name of pod&gt; -- image=&lt;image name&gt;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 dirty="0">
                <a:solidFill>
                  <a:srgbClr val="E97132"/>
                </a:solidFill>
                <a:uFillTx/>
                <a:latin typeface="Courier New" pitchFamily="49"/>
              </a:rPr>
              <a:t>*Image should be in docker hub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1" i="0" u="none" strike="noStrike" kern="1200" cap="none" spc="0" baseline="0" dirty="0">
              <a:solidFill>
                <a:srgbClr val="E97132"/>
              </a:solidFill>
              <a:uFillTx/>
              <a:latin typeface="Courier New" pitchFamily="49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</a:t>
            </a:r>
            <a:endParaRPr lang="-" sz="4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2. Declarative :</a:t>
            </a:r>
          </a:p>
          <a:p>
            <a:pPr marL="742950" marR="0" lvl="1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Create </a:t>
            </a: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yaml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file (</a:t>
            </a: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pod.yaml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) : 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Includes type of file 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Metadata </a:t>
            </a:r>
          </a:p>
          <a:p>
            <a:pPr marL="1200150" marR="0" lvl="2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Spec </a:t>
            </a:r>
          </a:p>
          <a:p>
            <a:pPr marL="1657350" marR="0" lvl="3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Container configuration details </a:t>
            </a:r>
          </a:p>
          <a:p>
            <a:pPr marL="1657350" marR="0" lvl="3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Image details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</a:b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$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kubectl create –f pod.yaml</a:t>
            </a:r>
            <a:r>
              <a:rPr lang="-" sz="8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</a:t>
            </a:r>
            <a:endParaRPr lang="-" sz="4000" b="1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4AD5-431B-3639-3B43-6C9174715D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3B2B4A3-224D-5ADA-2BCC-84142382AA60}"/>
              </a:ext>
            </a:extLst>
          </p:cNvPr>
          <p:cNvCxnSpPr/>
          <p:nvPr/>
        </p:nvCxnSpPr>
        <p:spPr>
          <a:xfrm>
            <a:off x="4086956" y="19927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D2E92C6-3F5B-CD1C-C4F9-B1DF156A973D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192B5ED-1DD7-E320-A1B3-519B094A7CC5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42E82E8-6D83-A740-E6CF-2A025A3769CF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40DE4A09-A7ED-8EF5-7A1D-51FE99168C9F}"/>
              </a:ext>
            </a:extLst>
          </p:cNvPr>
          <p:cNvCxnSpPr/>
          <p:nvPr/>
        </p:nvCxnSpPr>
        <p:spPr>
          <a:xfrm>
            <a:off x="4007449" y="618409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A9455BDA-7359-6DE9-6CF2-551091DE4BC3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DB850CC-FF2F-B3C6-2394-2FD565767E93}"/>
              </a:ext>
            </a:extLst>
          </p:cNvPr>
          <p:cNvSpPr txBox="1"/>
          <p:nvPr/>
        </p:nvSpPr>
        <p:spPr>
          <a:xfrm>
            <a:off x="4007449" y="1592610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Pods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9E1BE82-C739-BC97-0D57-08CB1AC66C0E}"/>
              </a:ext>
            </a:extLst>
          </p:cNvPr>
          <p:cNvSpPr txBox="1"/>
          <p:nvPr/>
        </p:nvSpPr>
        <p:spPr>
          <a:xfrm>
            <a:off x="4189351" y="2137784"/>
            <a:ext cx="705811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One  container pod file Example  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4E0F8DC-7272-B411-CAC5-034BEFC78066}"/>
              </a:ext>
            </a:extLst>
          </p:cNvPr>
          <p:cNvSpPr txBox="1"/>
          <p:nvPr/>
        </p:nvSpPr>
        <p:spPr>
          <a:xfrm>
            <a:off x="4329723" y="2797253"/>
            <a:ext cx="7058116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apiVersion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v1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kind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Pod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metadata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name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coupon-app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spec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containers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-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name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coupon-app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image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kabhad82/coupon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ports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	- 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containerPort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7500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	</a:t>
            </a:r>
            <a:r>
              <a:rPr lang="-" sz="18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imagePullPolicy</a:t>
            </a:r>
            <a:r>
              <a:rPr lang="-" sz="18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Always</a:t>
            </a:r>
            <a:r>
              <a:rPr lang="-" sz="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</a:t>
            </a:r>
            <a:endParaRPr lang="-" sz="40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779E-0618-DD2A-C20D-24C7861CEE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BA8DA38D-6960-5947-309D-3FB3E0F8ADD5}"/>
              </a:ext>
            </a:extLst>
          </p:cNvPr>
          <p:cNvCxnSpPr/>
          <p:nvPr/>
        </p:nvCxnSpPr>
        <p:spPr>
          <a:xfrm>
            <a:off x="4007449" y="171448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D5D57A3-670B-B04F-25E0-8DE9EF6DEBC4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F706BA7-FF74-EFE3-FA32-566E76DB24AF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F356DED-975B-672E-FDF9-3066F4A83B80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05985CC-E40A-7848-D425-EB6EC0D3E386}"/>
              </a:ext>
            </a:extLst>
          </p:cNvPr>
          <p:cNvCxnSpPr/>
          <p:nvPr/>
        </p:nvCxnSpPr>
        <p:spPr>
          <a:xfrm>
            <a:off x="4417868" y="6768553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4A3BB76A-AE5A-3342-A66B-9740110B3252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90AEF8F2-5EC0-05F7-4418-221F210AB70B}"/>
              </a:ext>
            </a:extLst>
          </p:cNvPr>
          <p:cNvSpPr txBox="1"/>
          <p:nvPr/>
        </p:nvSpPr>
        <p:spPr>
          <a:xfrm>
            <a:off x="4007449" y="1309466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Pods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B1F1079-B379-0F70-CB2B-4158E1AE65E6}"/>
              </a:ext>
            </a:extLst>
          </p:cNvPr>
          <p:cNvSpPr txBox="1"/>
          <p:nvPr/>
        </p:nvSpPr>
        <p:spPr>
          <a:xfrm>
            <a:off x="4119774" y="1835950"/>
            <a:ext cx="7058116" cy="458587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Multiple containers Pod file Example 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apiVersion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v1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kind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Pod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metadata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name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&lt;name of pod&gt;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spec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containers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-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name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&lt;name of container 1&gt;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image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&lt;name of the image&gt;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ports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 -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containerPort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7500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imagePullPolicy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Always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-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name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&lt;name of container 2&gt;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image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&lt;name of the image&gt;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Ports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	-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containerPort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7501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       </a:t>
            </a:r>
            <a:r>
              <a:rPr lang="-" sz="1600" b="1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imagePullPolicy</a:t>
            </a:r>
            <a:r>
              <a:rPr lang="-" sz="1600" b="0" i="0" u="none" strike="noStrike" kern="1200" cap="none" spc="0" baseline="0" dirty="0">
                <a:solidFill>
                  <a:srgbClr val="000000"/>
                </a:solidFill>
                <a:uFillTx/>
                <a:latin typeface="Courier New" pitchFamily="49"/>
              </a:rPr>
              <a:t>: Always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91C2-ECAF-876F-A3F4-6112B85B67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CED0484-C3D5-08F8-AE09-5B759703BF33}"/>
              </a:ext>
            </a:extLst>
          </p:cNvPr>
          <p:cNvCxnSpPr/>
          <p:nvPr/>
        </p:nvCxnSpPr>
        <p:spPr>
          <a:xfrm>
            <a:off x="4086956" y="19927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8779A9CA-700E-2BD7-67D8-CD62662F11D3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4CD13D-A403-8A9B-08F8-57ADDCD38A87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FF2677D-E9BB-B76D-7B1A-0D1410204383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550C20CA-2600-CDB5-2453-ACC94AF0778D}"/>
              </a:ext>
            </a:extLst>
          </p:cNvPr>
          <p:cNvCxnSpPr/>
          <p:nvPr/>
        </p:nvCxnSpPr>
        <p:spPr>
          <a:xfrm>
            <a:off x="4007449" y="6770080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76F87F29-D0F4-9476-A8FB-6B08F65FA39D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8DB991D-D7D8-E6F2-DCB8-C0AF9F7BEB07}"/>
              </a:ext>
            </a:extLst>
          </p:cNvPr>
          <p:cNvSpPr txBox="1"/>
          <p:nvPr/>
        </p:nvSpPr>
        <p:spPr>
          <a:xfrm>
            <a:off x="4007449" y="1592610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 dirty="0">
                <a:solidFill>
                  <a:srgbClr val="C55A11"/>
                </a:solidFill>
                <a:uFillTx/>
                <a:latin typeface="Nunito" pitchFamily="2"/>
              </a:rPr>
              <a:t>Service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D485A1EF-CF62-9417-4E33-760EEC32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32" y="2489554"/>
            <a:ext cx="2626742" cy="32554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TextBox 14">
            <a:extLst>
              <a:ext uri="{FF2B5EF4-FFF2-40B4-BE49-F238E27FC236}">
                <a16:creationId xmlns:a16="http://schemas.microsoft.com/office/drawing/2014/main" id="{9CDF3CA9-40FB-F42D-B139-0A668F2963E2}"/>
              </a:ext>
            </a:extLst>
          </p:cNvPr>
          <p:cNvSpPr txBox="1"/>
          <p:nvPr/>
        </p:nvSpPr>
        <p:spPr>
          <a:xfrm>
            <a:off x="7163528" y="2723604"/>
            <a:ext cx="4503858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Problem 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>
                <a:solidFill>
                  <a:srgbClr val="000000"/>
                </a:solidFill>
                <a:uFillTx/>
                <a:latin typeface="Nunito" pitchFamily="2"/>
              </a:rPr>
              <a:t>if DB or my-app crashed and come up again , it will produce with new IP </a:t>
            </a: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5FE633A6-37F3-08B2-94F9-54AA58B39115}"/>
              </a:ext>
            </a:extLst>
          </p:cNvPr>
          <p:cNvCxnSpPr/>
          <p:nvPr/>
        </p:nvCxnSpPr>
        <p:spPr>
          <a:xfrm>
            <a:off x="6320195" y="4386093"/>
            <a:ext cx="219804" cy="281352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F5AFBD47-7492-CB61-33F8-4C35D6F47959}"/>
              </a:ext>
            </a:extLst>
          </p:cNvPr>
          <p:cNvCxnSpPr/>
          <p:nvPr/>
        </p:nvCxnSpPr>
        <p:spPr>
          <a:xfrm flipV="1">
            <a:off x="6320195" y="4386093"/>
            <a:ext cx="219804" cy="281352"/>
          </a:xfrm>
          <a:prstGeom prst="straightConnector1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9E0F-5760-E8E6-E2B3-D92438368C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B990E5C-5F93-59FC-4362-BB95A74DA5E8}"/>
              </a:ext>
            </a:extLst>
          </p:cNvPr>
          <p:cNvCxnSpPr/>
          <p:nvPr/>
        </p:nvCxnSpPr>
        <p:spPr>
          <a:xfrm>
            <a:off x="4086956" y="1992724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A0B4355-9E80-BA2D-2269-B6FC64C1C0CE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215B059-E023-02AB-BA64-36FB7326A68B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D71E797-30F7-1CFD-A5A3-C64BD4EBA77D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EE7FE76D-63DC-679F-F9DE-231B9204BFA4}"/>
              </a:ext>
            </a:extLst>
          </p:cNvPr>
          <p:cNvCxnSpPr/>
          <p:nvPr/>
        </p:nvCxnSpPr>
        <p:spPr>
          <a:xfrm>
            <a:off x="4007449" y="6339251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F6667B96-1E13-61A2-AEEC-FFB5BEDA22E3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0A9B9C1-E286-AF81-821F-4E6584CFF2BE}"/>
              </a:ext>
            </a:extLst>
          </p:cNvPr>
          <p:cNvSpPr txBox="1"/>
          <p:nvPr/>
        </p:nvSpPr>
        <p:spPr>
          <a:xfrm>
            <a:off x="4007449" y="1592610"/>
            <a:ext cx="5043446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Service</a:t>
            </a:r>
          </a:p>
        </p:txBody>
      </p:sp>
      <p:sp>
        <p:nvSpPr>
          <p:cNvPr id="10" name="TextBox 14">
            <a:extLst>
              <a:ext uri="{FF2B5EF4-FFF2-40B4-BE49-F238E27FC236}">
                <a16:creationId xmlns:a16="http://schemas.microsoft.com/office/drawing/2014/main" id="{0D2C067E-7911-DA51-1554-7CB1509A8DCE}"/>
              </a:ext>
            </a:extLst>
          </p:cNvPr>
          <p:cNvSpPr txBox="1"/>
          <p:nvPr/>
        </p:nvSpPr>
        <p:spPr>
          <a:xfrm>
            <a:off x="7163528" y="2723604"/>
            <a:ext cx="4503858" cy="23083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Permanent IP Address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Lifecycle of Pod not connected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Each pod has it own IP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0" baseline="0" dirty="0">
              <a:solidFill>
                <a:srgbClr val="000000"/>
              </a:solidFill>
              <a:uFillTx/>
              <a:latin typeface="Nunito" pitchFamily="2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It is also used as a </a:t>
            </a:r>
            <a:r>
              <a:rPr lang="en-US" sz="1800" b="0" i="0" u="none" strike="noStrike" kern="0" cap="none" spc="0" baseline="0" dirty="0" err="1">
                <a:solidFill>
                  <a:srgbClr val="000000"/>
                </a:solidFill>
                <a:uFillTx/>
                <a:latin typeface="Nunito" pitchFamily="2"/>
              </a:rPr>
              <a:t>loadbalancer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 dirty="0">
                <a:solidFill>
                  <a:srgbClr val="E97132"/>
                </a:solidFill>
                <a:uFillTx/>
                <a:latin typeface="Nunito" pitchFamily="2"/>
              </a:rPr>
              <a:t>  </a:t>
            </a:r>
            <a:r>
              <a:rPr lang="en-US" sz="1800" b="0" i="0" u="none" strike="noStrike" kern="0" cap="none" spc="0" baseline="0" dirty="0">
                <a:solidFill>
                  <a:srgbClr val="000000"/>
                </a:solidFill>
                <a:uFillTx/>
                <a:latin typeface="Nunito" pitchFamily="2"/>
              </a:rPr>
              <a:t> </a:t>
            </a:r>
            <a:endParaRPr lang="-" sz="18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1422C-ACAF-A800-7CCC-0B3E321D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956" y="2392838"/>
            <a:ext cx="2772680" cy="35161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FF58-5981-BF19-142E-1A1F175B26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72" y="623392"/>
            <a:ext cx="3363977" cy="1607058"/>
          </a:xfrm>
          <a:ln w="19046">
            <a:solidFill>
              <a:srgbClr val="000000"/>
            </a:solidFill>
            <a:prstDash val="solid"/>
          </a:ln>
          <a:effectLst>
            <a:outerShdw dist="19046" dir="5400000" algn="tl">
              <a:srgbClr val="000000">
                <a:alpha val="63000"/>
              </a:srgbClr>
            </a:outerShdw>
          </a:effectLst>
        </p:spPr>
        <p:txBody>
          <a:bodyPr anchorCtr="1"/>
          <a:lstStyle/>
          <a:p>
            <a:pPr lvl="0" algn="ctr"/>
            <a:r>
              <a:rPr lang="en-US" sz="2800"/>
              <a:t>Kubernetes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E5A0A9EE-417B-49D9-88D7-71FD98DC3F63}"/>
              </a:ext>
            </a:extLst>
          </p:cNvPr>
          <p:cNvCxnSpPr/>
          <p:nvPr/>
        </p:nvCxnSpPr>
        <p:spPr>
          <a:xfrm>
            <a:off x="4288801" y="2245236"/>
            <a:ext cx="6601081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3F8DEB77-0632-158E-82A3-BE8DFD8A8481}"/>
              </a:ext>
            </a:extLst>
          </p:cNvPr>
          <p:cNvSpPr/>
          <p:nvPr/>
        </p:nvSpPr>
        <p:spPr>
          <a:xfrm>
            <a:off x="0" y="457200"/>
            <a:ext cx="1895478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9B16D50-F7FF-FADC-F2E8-D6BB2FF62AD9}"/>
              </a:ext>
            </a:extLst>
          </p:cNvPr>
          <p:cNvSpPr/>
          <p:nvPr/>
        </p:nvSpPr>
        <p:spPr>
          <a:xfrm>
            <a:off x="0" y="457200"/>
            <a:ext cx="12191996" cy="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-" sz="18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</a:b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8BF18C3-2A46-6833-14D9-2F369A46F474}"/>
              </a:ext>
            </a:extLst>
          </p:cNvPr>
          <p:cNvSpPr/>
          <p:nvPr/>
        </p:nvSpPr>
        <p:spPr>
          <a:xfrm>
            <a:off x="6003630" y="43936"/>
            <a:ext cx="184727" cy="369335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-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1BBDA954-FDDE-402F-880D-DB98480B187C}"/>
              </a:ext>
            </a:extLst>
          </p:cNvPr>
          <p:cNvCxnSpPr/>
          <p:nvPr/>
        </p:nvCxnSpPr>
        <p:spPr>
          <a:xfrm>
            <a:off x="4421059" y="6576648"/>
            <a:ext cx="6601082" cy="0"/>
          </a:xfrm>
          <a:prstGeom prst="straightConnector1">
            <a:avLst/>
          </a:prstGeom>
          <a:noFill/>
          <a:ln w="6345" cap="flat">
            <a:solidFill>
              <a:srgbClr val="4472C4"/>
            </a:solidFill>
            <a:prstDash val="solid"/>
            <a:miter/>
          </a:ln>
        </p:spPr>
      </p:cxnSp>
      <p:sp>
        <p:nvSpPr>
          <p:cNvPr id="8" name="Rectangle 5">
            <a:extLst>
              <a:ext uri="{FF2B5EF4-FFF2-40B4-BE49-F238E27FC236}">
                <a16:creationId xmlns:a16="http://schemas.microsoft.com/office/drawing/2014/main" id="{B3056D75-659B-96DE-B72F-53A93CE0F364}"/>
              </a:ext>
            </a:extLst>
          </p:cNvPr>
          <p:cNvSpPr/>
          <p:nvPr/>
        </p:nvSpPr>
        <p:spPr>
          <a:xfrm>
            <a:off x="1190045" y="2889677"/>
            <a:ext cx="1749201" cy="341628"/>
          </a:xfrm>
          <a:prstGeom prst="rect">
            <a:avLst/>
          </a:prstGeom>
          <a:noFill/>
          <a:ln w="9528" cap="flat">
            <a:solidFill>
              <a:srgbClr val="C55A11"/>
            </a:solidFill>
            <a:prstDash val="solid"/>
            <a:miter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0" cap="none" spc="0" baseline="0">
                <a:solidFill>
                  <a:srgbClr val="000000"/>
                </a:solidFill>
                <a:uFillTx/>
                <a:latin typeface="Verdana" pitchFamily="34"/>
              </a:rPr>
              <a:t>Deployment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443913B2-CFF3-323D-8CD0-4EC364D2D4C9}"/>
              </a:ext>
            </a:extLst>
          </p:cNvPr>
          <p:cNvSpPr txBox="1"/>
          <p:nvPr/>
        </p:nvSpPr>
        <p:spPr>
          <a:xfrm>
            <a:off x="4209669" y="1830336"/>
            <a:ext cx="110967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0" cap="none" spc="0" baseline="0">
                <a:solidFill>
                  <a:srgbClr val="C55A11"/>
                </a:solidFill>
                <a:uFillTx/>
                <a:latin typeface="Nunito" pitchFamily="2"/>
              </a:rPr>
              <a:t>Service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9EDC9DCE-C9F6-A82E-2E13-D0233EA0B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85" y="2597161"/>
            <a:ext cx="7566230" cy="36374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45279</TotalTime>
  <Words>6719</Words>
  <Application>Microsoft Office PowerPoint</Application>
  <PresentationFormat>Widescreen</PresentationFormat>
  <Paragraphs>1774</Paragraphs>
  <Slides>229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229</vt:i4>
      </vt:variant>
    </vt:vector>
  </HeadingPairs>
  <TitlesOfParts>
    <vt:vector size="248" baseType="lpstr">
      <vt:lpstr>Aptos</vt:lpstr>
      <vt:lpstr>Aptos Display</vt:lpstr>
      <vt:lpstr>Arial</vt:lpstr>
      <vt:lpstr>Calibri</vt:lpstr>
      <vt:lpstr>Calibri Light</vt:lpstr>
      <vt:lpstr>Consolas</vt:lpstr>
      <vt:lpstr>Courier New</vt:lpstr>
      <vt:lpstr>Inter</vt:lpstr>
      <vt:lpstr>Noto Sans Symbols</vt:lpstr>
      <vt:lpstr>Noto Serif</vt:lpstr>
      <vt:lpstr>Nunito</vt:lpstr>
      <vt:lpstr>open sans</vt:lpstr>
      <vt:lpstr>SFMono-Regular</vt:lpstr>
      <vt:lpstr>Söhne</vt:lpstr>
      <vt:lpstr>Söhne Mono</vt:lpstr>
      <vt:lpstr>system-ui</vt:lpstr>
      <vt:lpstr>var(--bs-font-monospace)</vt:lpstr>
      <vt:lpstr>Verdana</vt:lpstr>
      <vt:lpstr>Office Theme</vt:lpstr>
      <vt:lpstr>Cloud 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PowerPoint Presentation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Cloud</vt:lpstr>
      <vt:lpstr>PowerPoint Presentation</vt:lpstr>
      <vt:lpstr>Cloud</vt:lpstr>
      <vt:lpstr>Cloud</vt:lpstr>
      <vt:lpstr>Cloud</vt:lpstr>
      <vt:lpstr>Cloud</vt:lpstr>
      <vt:lpstr>Cloud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Kubernetes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  <vt:lpstr>Jenkins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RPC</dc:title>
  <dc:creator>Dawod Kabha</dc:creator>
  <cp:lastModifiedBy>Dawod Kabha</cp:lastModifiedBy>
  <cp:revision>160</cp:revision>
  <dcterms:created xsi:type="dcterms:W3CDTF">2024-01-17T19:57:11Z</dcterms:created>
  <dcterms:modified xsi:type="dcterms:W3CDTF">2024-10-09T19:34:20Z</dcterms:modified>
</cp:coreProperties>
</file>